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0" r:id="rId2"/>
    <p:sldId id="305" r:id="rId3"/>
    <p:sldId id="271" r:id="rId4"/>
    <p:sldId id="300" r:id="rId5"/>
    <p:sldId id="301" r:id="rId6"/>
    <p:sldId id="302" r:id="rId7"/>
    <p:sldId id="304" r:id="rId8"/>
    <p:sldId id="303" r:id="rId9"/>
    <p:sldId id="292" r:id="rId10"/>
    <p:sldId id="298" r:id="rId11"/>
    <p:sldId id="289" r:id="rId12"/>
    <p:sldId id="284" r:id="rId13"/>
    <p:sldId id="311" r:id="rId14"/>
    <p:sldId id="312" r:id="rId15"/>
    <p:sldId id="306" r:id="rId16"/>
    <p:sldId id="307" r:id="rId17"/>
    <p:sldId id="314" r:id="rId18"/>
    <p:sldId id="313" r:id="rId19"/>
    <p:sldId id="308" r:id="rId20"/>
    <p:sldId id="309" r:id="rId21"/>
    <p:sldId id="310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DDDDDD"/>
    <a:srgbClr val="695E4A"/>
    <a:srgbClr val="6F9F8E"/>
    <a:srgbClr val="B2B2B2"/>
    <a:srgbClr val="777777"/>
    <a:srgbClr val="969696"/>
    <a:srgbClr val="1044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04" y="354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CASRDC024286\Staff\Workforce%20Development\Economic%20Security%20Initiative\Demographic%20Analysis%20Report\65%20and%2075%20bar%20graph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956104362136415E-2"/>
          <c:y val="1.848449499368145E-2"/>
          <c:w val="0.88039518645075165"/>
          <c:h val="0.84368358196870596"/>
        </c:manualLayout>
      </c:layout>
      <c:barChart>
        <c:barDir val="col"/>
        <c:grouping val="clustered"/>
        <c:ser>
          <c:idx val="0"/>
          <c:order val="0"/>
          <c:tx>
            <c:strRef>
              <c:f>Sheet1!$B$2:$B$4</c:f>
              <c:strCache>
                <c:ptCount val="1"/>
                <c:pt idx="0">
                  <c:v>65+ </c:v>
                </c:pt>
              </c:strCache>
            </c:strRef>
          </c:tx>
          <c:cat>
            <c:strRef>
              <c:f>Sheet1!$A$5:$A$14</c:f>
              <c:strCache>
                <c:ptCount val="10"/>
                <c:pt idx="0">
                  <c:v>AIAN Women</c:v>
                </c:pt>
                <c:pt idx="1">
                  <c:v>Black Women</c:v>
                </c:pt>
                <c:pt idx="2">
                  <c:v>Hispanic Women</c:v>
                </c:pt>
                <c:pt idx="3">
                  <c:v>White Women</c:v>
                </c:pt>
                <c:pt idx="4">
                  <c:v>Black Men</c:v>
                </c:pt>
                <c:pt idx="5">
                  <c:v>AIAN Men</c:v>
                </c:pt>
                <c:pt idx="6">
                  <c:v>Hispanic Men</c:v>
                </c:pt>
                <c:pt idx="7">
                  <c:v>Asian Men</c:v>
                </c:pt>
                <c:pt idx="8">
                  <c:v>Asian Women</c:v>
                </c:pt>
                <c:pt idx="9">
                  <c:v>White Men</c:v>
                </c:pt>
              </c:strCache>
            </c:strRef>
          </c:cat>
          <c:val>
            <c:numRef>
              <c:f>Sheet1!$B$5:$B$14</c:f>
              <c:numCache>
                <c:formatCode>0%</c:formatCode>
                <c:ptCount val="10"/>
                <c:pt idx="0">
                  <c:v>0.46</c:v>
                </c:pt>
                <c:pt idx="1">
                  <c:v>0.49200000000000038</c:v>
                </c:pt>
                <c:pt idx="2">
                  <c:v>0.42700000000000032</c:v>
                </c:pt>
                <c:pt idx="3">
                  <c:v>0.37000000000000038</c:v>
                </c:pt>
                <c:pt idx="4">
                  <c:v>0.3430000000000018</c:v>
                </c:pt>
                <c:pt idx="5">
                  <c:v>0.30300000000000032</c:v>
                </c:pt>
                <c:pt idx="6">
                  <c:v>0.34500000000000181</c:v>
                </c:pt>
                <c:pt idx="7">
                  <c:v>0.26700000000000002</c:v>
                </c:pt>
                <c:pt idx="8">
                  <c:v>0.27900000000000008</c:v>
                </c:pt>
                <c:pt idx="9">
                  <c:v>0.21800000000000044</c:v>
                </c:pt>
              </c:numCache>
            </c:numRef>
          </c:val>
        </c:ser>
        <c:ser>
          <c:idx val="1"/>
          <c:order val="1"/>
          <c:tx>
            <c:strRef>
              <c:f>Sheet1!$D$2:$D$4</c:f>
              <c:strCache>
                <c:ptCount val="1"/>
                <c:pt idx="0">
                  <c:v>75+</c:v>
                </c:pt>
              </c:strCache>
            </c:strRef>
          </c:tx>
          <c:cat>
            <c:strRef>
              <c:f>Sheet1!$A$5:$A$14</c:f>
              <c:strCache>
                <c:ptCount val="10"/>
                <c:pt idx="0">
                  <c:v>AIAN Women</c:v>
                </c:pt>
                <c:pt idx="1">
                  <c:v>Black Women</c:v>
                </c:pt>
                <c:pt idx="2">
                  <c:v>Hispanic Women</c:v>
                </c:pt>
                <c:pt idx="3">
                  <c:v>White Women</c:v>
                </c:pt>
                <c:pt idx="4">
                  <c:v>Black Men</c:v>
                </c:pt>
                <c:pt idx="5">
                  <c:v>AIAN Men</c:v>
                </c:pt>
                <c:pt idx="6">
                  <c:v>Hispanic Men</c:v>
                </c:pt>
                <c:pt idx="7">
                  <c:v>Asian Men</c:v>
                </c:pt>
                <c:pt idx="8">
                  <c:v>Asian Women</c:v>
                </c:pt>
                <c:pt idx="9">
                  <c:v>White Men</c:v>
                </c:pt>
              </c:strCache>
            </c:strRef>
          </c:cat>
          <c:val>
            <c:numRef>
              <c:f>Sheet1!$D$5:$D$14</c:f>
              <c:numCache>
                <c:formatCode>0%</c:formatCode>
                <c:ptCount val="10"/>
                <c:pt idx="0">
                  <c:v>0.60200000000000164</c:v>
                </c:pt>
                <c:pt idx="1">
                  <c:v>0.54400000000000004</c:v>
                </c:pt>
                <c:pt idx="2">
                  <c:v>0.47600000000000031</c:v>
                </c:pt>
                <c:pt idx="3">
                  <c:v>0.46400000000000002</c:v>
                </c:pt>
                <c:pt idx="4">
                  <c:v>0.38000000000000206</c:v>
                </c:pt>
                <c:pt idx="5">
                  <c:v>0.35200000000000031</c:v>
                </c:pt>
                <c:pt idx="6">
                  <c:v>0.34700000000000186</c:v>
                </c:pt>
                <c:pt idx="7">
                  <c:v>0.34600000000000181</c:v>
                </c:pt>
                <c:pt idx="8">
                  <c:v>0.28000000000000008</c:v>
                </c:pt>
                <c:pt idx="9">
                  <c:v>0.27500000000000002</c:v>
                </c:pt>
              </c:numCache>
            </c:numRef>
          </c:val>
        </c:ser>
        <c:axId val="76655616"/>
        <c:axId val="76657408"/>
      </c:barChart>
      <c:catAx>
        <c:axId val="76655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6657408"/>
        <c:crosses val="autoZero"/>
        <c:auto val="1"/>
        <c:lblAlgn val="ctr"/>
        <c:lblOffset val="100"/>
      </c:catAx>
      <c:valAx>
        <c:axId val="76657408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665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45032741734601"/>
          <c:y val="3.0696062992126016E-2"/>
          <c:w val="0.15277856197557288"/>
          <c:h val="0.22442301074833537"/>
        </c:manualLayout>
      </c:layout>
      <c:txPr>
        <a:bodyPr/>
        <a:lstStyle/>
        <a:p>
          <a:pPr>
            <a:defRPr sz="3200" b="1"/>
          </a:pPr>
          <a:endParaRPr lang="en-US"/>
        </a:p>
      </c:txPr>
    </c:legend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75496-AB37-4321-8284-B201237AA4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EA378-0CC9-4C9E-A662-E66314C66218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Jobs</a:t>
          </a:r>
          <a:endParaRPr lang="en-US" b="1" dirty="0">
            <a:solidFill>
              <a:schemeClr val="tx2"/>
            </a:solidFill>
          </a:endParaRPr>
        </a:p>
      </dgm:t>
    </dgm:pt>
    <dgm:pt modelId="{27083BD9-CC8A-4B9F-92FE-4AFCA5447A50}" type="parTrans" cxnId="{9095C3AE-86F8-4C1F-B34C-16261A738A1B}">
      <dgm:prSet/>
      <dgm:spPr/>
      <dgm:t>
        <a:bodyPr/>
        <a:lstStyle/>
        <a:p>
          <a:endParaRPr lang="en-US"/>
        </a:p>
      </dgm:t>
    </dgm:pt>
    <dgm:pt modelId="{9D71AA57-74F9-4796-958F-D6DC77FF2A04}" type="sibTrans" cxnId="{9095C3AE-86F8-4C1F-B34C-16261A738A1B}">
      <dgm:prSet/>
      <dgm:spPr/>
      <dgm:t>
        <a:bodyPr/>
        <a:lstStyle/>
        <a:p>
          <a:endParaRPr lang="en-US"/>
        </a:p>
      </dgm:t>
    </dgm:pt>
    <dgm:pt modelId="{324F61D3-9F60-40AE-8CFB-5E7D3331300E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Finances</a:t>
          </a:r>
          <a:endParaRPr lang="en-US" b="1" dirty="0">
            <a:solidFill>
              <a:schemeClr val="tx2"/>
            </a:solidFill>
          </a:endParaRPr>
        </a:p>
      </dgm:t>
    </dgm:pt>
    <dgm:pt modelId="{DD76ED79-533D-46F3-BB80-5471BCD8CE78}" type="parTrans" cxnId="{693185FA-C267-4A05-8A20-3DFD98A4C9D9}">
      <dgm:prSet/>
      <dgm:spPr/>
      <dgm:t>
        <a:bodyPr/>
        <a:lstStyle/>
        <a:p>
          <a:endParaRPr lang="en-US"/>
        </a:p>
      </dgm:t>
    </dgm:pt>
    <dgm:pt modelId="{BA0DE2D3-2510-4E85-A37A-C79E74468030}" type="sibTrans" cxnId="{693185FA-C267-4A05-8A20-3DFD98A4C9D9}">
      <dgm:prSet/>
      <dgm:spPr/>
      <dgm:t>
        <a:bodyPr/>
        <a:lstStyle/>
        <a:p>
          <a:endParaRPr lang="en-US"/>
        </a:p>
      </dgm:t>
    </dgm:pt>
    <dgm:pt modelId="{8864E8A9-59B9-47E6-9093-40FF810FE3B3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Legal Services</a:t>
          </a:r>
          <a:endParaRPr lang="en-US" b="1" dirty="0">
            <a:solidFill>
              <a:schemeClr val="tx2"/>
            </a:solidFill>
          </a:endParaRPr>
        </a:p>
      </dgm:t>
    </dgm:pt>
    <dgm:pt modelId="{3E9E682C-8EF9-4109-BF59-11F35B90DD1E}" type="parTrans" cxnId="{7255B758-C75C-4D33-97E1-0466460B4F4C}">
      <dgm:prSet/>
      <dgm:spPr/>
      <dgm:t>
        <a:bodyPr/>
        <a:lstStyle/>
        <a:p>
          <a:endParaRPr lang="en-US"/>
        </a:p>
      </dgm:t>
    </dgm:pt>
    <dgm:pt modelId="{1C87E9AF-3E62-4906-BBD4-A6FDD9D1F1FF}" type="sibTrans" cxnId="{7255B758-C75C-4D33-97E1-0466460B4F4C}">
      <dgm:prSet/>
      <dgm:spPr/>
      <dgm:t>
        <a:bodyPr/>
        <a:lstStyle/>
        <a:p>
          <a:endParaRPr lang="en-US"/>
        </a:p>
      </dgm:t>
    </dgm:pt>
    <dgm:pt modelId="{09534EA7-EC5A-4235-835A-7F18E0E1D1F8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Health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3C6E9575-1B46-45B6-85CD-0A7AED8A6844}" type="parTrans" cxnId="{23D5C833-9B01-4676-B171-D4509778D768}">
      <dgm:prSet/>
      <dgm:spPr/>
      <dgm:t>
        <a:bodyPr/>
        <a:lstStyle/>
        <a:p>
          <a:endParaRPr lang="en-US"/>
        </a:p>
      </dgm:t>
    </dgm:pt>
    <dgm:pt modelId="{6B7CCE86-C66E-41F1-A74F-CA2C2C67694C}" type="sibTrans" cxnId="{23D5C833-9B01-4676-B171-D4509778D768}">
      <dgm:prSet/>
      <dgm:spPr/>
      <dgm:t>
        <a:bodyPr/>
        <a:lstStyle/>
        <a:p>
          <a:endParaRPr lang="en-US"/>
        </a:p>
      </dgm:t>
    </dgm:pt>
    <dgm:pt modelId="{671004C9-A22B-43AD-8FAF-F98BA0785210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Housing</a:t>
          </a:r>
          <a:endParaRPr lang="en-US" b="1" dirty="0">
            <a:solidFill>
              <a:schemeClr val="tx2"/>
            </a:solidFill>
          </a:endParaRPr>
        </a:p>
      </dgm:t>
    </dgm:pt>
    <dgm:pt modelId="{7A7BDBAD-039D-4896-A123-0198D2275C05}" type="parTrans" cxnId="{50E7405F-23D3-4615-A53D-1F3B65F538D8}">
      <dgm:prSet/>
      <dgm:spPr/>
      <dgm:t>
        <a:bodyPr/>
        <a:lstStyle/>
        <a:p>
          <a:endParaRPr lang="en-US"/>
        </a:p>
      </dgm:t>
    </dgm:pt>
    <dgm:pt modelId="{D8A9BF2B-62FF-4EE8-8954-84C29E984891}" type="sibTrans" cxnId="{50E7405F-23D3-4615-A53D-1F3B65F538D8}">
      <dgm:prSet/>
      <dgm:spPr/>
      <dgm:t>
        <a:bodyPr/>
        <a:lstStyle/>
        <a:p>
          <a:endParaRPr lang="en-US"/>
        </a:p>
      </dgm:t>
    </dgm:pt>
    <dgm:pt modelId="{B293E23C-0714-400D-84B9-0F55E51E2766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Public Benefits</a:t>
          </a:r>
          <a:endParaRPr lang="en-US" b="1" dirty="0">
            <a:solidFill>
              <a:schemeClr val="tx2"/>
            </a:solidFill>
          </a:endParaRPr>
        </a:p>
      </dgm:t>
    </dgm:pt>
    <dgm:pt modelId="{E24FB808-2BDF-45F9-84B8-E1ACEEA8A7C2}" type="parTrans" cxnId="{5F00927B-5958-4C72-B218-24A2039DB2EB}">
      <dgm:prSet/>
      <dgm:spPr/>
      <dgm:t>
        <a:bodyPr/>
        <a:lstStyle/>
        <a:p>
          <a:endParaRPr lang="en-US"/>
        </a:p>
      </dgm:t>
    </dgm:pt>
    <dgm:pt modelId="{A9602C54-D3C9-4BD5-B21A-B5DBB51E51EC}" type="sibTrans" cxnId="{5F00927B-5958-4C72-B218-24A2039DB2EB}">
      <dgm:prSet/>
      <dgm:spPr/>
      <dgm:t>
        <a:bodyPr/>
        <a:lstStyle/>
        <a:p>
          <a:endParaRPr lang="en-US"/>
        </a:p>
      </dgm:t>
    </dgm:pt>
    <dgm:pt modelId="{6D2C869A-7E04-4A55-904C-B5A135E8BB8E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Aging Network Services</a:t>
          </a:r>
          <a:endParaRPr lang="en-US" b="1" dirty="0">
            <a:solidFill>
              <a:srgbClr val="002060"/>
            </a:solidFill>
          </a:endParaRPr>
        </a:p>
      </dgm:t>
    </dgm:pt>
    <dgm:pt modelId="{10D52A41-8245-41DC-9C6E-80A3902C0652}" type="parTrans" cxnId="{09F9164E-6FAE-46D2-BF2E-48956E56ECA8}">
      <dgm:prSet/>
      <dgm:spPr/>
      <dgm:t>
        <a:bodyPr/>
        <a:lstStyle/>
        <a:p>
          <a:endParaRPr lang="en-US"/>
        </a:p>
      </dgm:t>
    </dgm:pt>
    <dgm:pt modelId="{7A9DDCE3-C2F3-41DC-8745-860781B10AE1}" type="sibTrans" cxnId="{09F9164E-6FAE-46D2-BF2E-48956E56ECA8}">
      <dgm:prSet/>
      <dgm:spPr/>
      <dgm:t>
        <a:bodyPr/>
        <a:lstStyle/>
        <a:p>
          <a:endParaRPr lang="en-US"/>
        </a:p>
      </dgm:t>
    </dgm:pt>
    <dgm:pt modelId="{3AF792FC-173B-4EF7-9ED3-A41D9671BEDC}" type="pres">
      <dgm:prSet presAssocID="{B5375496-AB37-4321-8284-B201237AA4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8AF7A-440E-4985-B45F-BCF6A8A5579A}" type="pres">
      <dgm:prSet presAssocID="{627EA378-0CC9-4C9E-A662-E66314C66218}" presName="dummy" presStyleCnt="0"/>
      <dgm:spPr/>
    </dgm:pt>
    <dgm:pt modelId="{80A89017-B77A-4E5E-A71D-57E1EFE3D472}" type="pres">
      <dgm:prSet presAssocID="{627EA378-0CC9-4C9E-A662-E66314C66218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F978D-1E1C-43D8-BBE3-2A7C62B9240E}" type="pres">
      <dgm:prSet presAssocID="{9D71AA57-74F9-4796-958F-D6DC77FF2A04}" presName="sibTrans" presStyleLbl="node1" presStyleIdx="0" presStyleCnt="7"/>
      <dgm:spPr/>
      <dgm:t>
        <a:bodyPr/>
        <a:lstStyle/>
        <a:p>
          <a:endParaRPr lang="en-US"/>
        </a:p>
      </dgm:t>
    </dgm:pt>
    <dgm:pt modelId="{BF5C1C2A-47FB-4053-AE3F-E5756EE24575}" type="pres">
      <dgm:prSet presAssocID="{324F61D3-9F60-40AE-8CFB-5E7D3331300E}" presName="dummy" presStyleCnt="0"/>
      <dgm:spPr/>
    </dgm:pt>
    <dgm:pt modelId="{1FCA543E-8D26-4DF1-ACD1-9DE7F186E526}" type="pres">
      <dgm:prSet presAssocID="{324F61D3-9F60-40AE-8CFB-5E7D3331300E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0ABA7-2606-4645-88BF-3581648C725E}" type="pres">
      <dgm:prSet presAssocID="{BA0DE2D3-2510-4E85-A37A-C79E74468030}" presName="sibTrans" presStyleLbl="node1" presStyleIdx="1" presStyleCnt="7"/>
      <dgm:spPr/>
      <dgm:t>
        <a:bodyPr/>
        <a:lstStyle/>
        <a:p>
          <a:endParaRPr lang="en-US"/>
        </a:p>
      </dgm:t>
    </dgm:pt>
    <dgm:pt modelId="{4B248780-8C28-4775-B60B-011924E5CF0D}" type="pres">
      <dgm:prSet presAssocID="{8864E8A9-59B9-47E6-9093-40FF810FE3B3}" presName="dummy" presStyleCnt="0"/>
      <dgm:spPr/>
    </dgm:pt>
    <dgm:pt modelId="{51FDC68A-D14A-49B0-A476-DDA0A855F0E2}" type="pres">
      <dgm:prSet presAssocID="{8864E8A9-59B9-47E6-9093-40FF810FE3B3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08338-1FC8-4664-A403-B6EB5168AC5E}" type="pres">
      <dgm:prSet presAssocID="{1C87E9AF-3E62-4906-BBD4-A6FDD9D1F1FF}" presName="sibTrans" presStyleLbl="node1" presStyleIdx="2" presStyleCnt="7"/>
      <dgm:spPr/>
      <dgm:t>
        <a:bodyPr/>
        <a:lstStyle/>
        <a:p>
          <a:endParaRPr lang="en-US"/>
        </a:p>
      </dgm:t>
    </dgm:pt>
    <dgm:pt modelId="{2A2B9EBA-9C2D-48F3-9119-E93457F2DA7B}" type="pres">
      <dgm:prSet presAssocID="{09534EA7-EC5A-4235-835A-7F18E0E1D1F8}" presName="dummy" presStyleCnt="0"/>
      <dgm:spPr/>
    </dgm:pt>
    <dgm:pt modelId="{351B7716-EFC1-4A6F-8552-2C330BB26019}" type="pres">
      <dgm:prSet presAssocID="{09534EA7-EC5A-4235-835A-7F18E0E1D1F8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6D3CD-EF0E-446F-AE44-91749133F904}" type="pres">
      <dgm:prSet presAssocID="{6B7CCE86-C66E-41F1-A74F-CA2C2C67694C}" presName="sibTrans" presStyleLbl="node1" presStyleIdx="3" presStyleCnt="7"/>
      <dgm:spPr/>
      <dgm:t>
        <a:bodyPr/>
        <a:lstStyle/>
        <a:p>
          <a:endParaRPr lang="en-US"/>
        </a:p>
      </dgm:t>
    </dgm:pt>
    <dgm:pt modelId="{40D55ACA-518C-4A77-8352-D9A2ED3010C9}" type="pres">
      <dgm:prSet presAssocID="{671004C9-A22B-43AD-8FAF-F98BA0785210}" presName="dummy" presStyleCnt="0"/>
      <dgm:spPr/>
    </dgm:pt>
    <dgm:pt modelId="{CAE60E98-2F33-47C0-AB6C-65C5B7788517}" type="pres">
      <dgm:prSet presAssocID="{671004C9-A22B-43AD-8FAF-F98BA0785210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CDE89-80FE-4C21-A7FC-1452DAEDCA04}" type="pres">
      <dgm:prSet presAssocID="{D8A9BF2B-62FF-4EE8-8954-84C29E984891}" presName="sibTrans" presStyleLbl="node1" presStyleIdx="4" presStyleCnt="7"/>
      <dgm:spPr/>
      <dgm:t>
        <a:bodyPr/>
        <a:lstStyle/>
        <a:p>
          <a:endParaRPr lang="en-US"/>
        </a:p>
      </dgm:t>
    </dgm:pt>
    <dgm:pt modelId="{97EFBBD6-3E8C-4D7A-B8E4-DA181B220713}" type="pres">
      <dgm:prSet presAssocID="{6D2C869A-7E04-4A55-904C-B5A135E8BB8E}" presName="dummy" presStyleCnt="0"/>
      <dgm:spPr/>
    </dgm:pt>
    <dgm:pt modelId="{6C59D638-2BE4-4305-B43A-2C355108B280}" type="pres">
      <dgm:prSet presAssocID="{6D2C869A-7E04-4A55-904C-B5A135E8BB8E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83135-BC8B-4078-877C-0F735F90D6BF}" type="pres">
      <dgm:prSet presAssocID="{7A9DDCE3-C2F3-41DC-8745-860781B10AE1}" presName="sibTrans" presStyleLbl="node1" presStyleIdx="5" presStyleCnt="7"/>
      <dgm:spPr/>
      <dgm:t>
        <a:bodyPr/>
        <a:lstStyle/>
        <a:p>
          <a:endParaRPr lang="en-US"/>
        </a:p>
      </dgm:t>
    </dgm:pt>
    <dgm:pt modelId="{362452F9-F02F-470B-8644-23113772D233}" type="pres">
      <dgm:prSet presAssocID="{B293E23C-0714-400D-84B9-0F55E51E2766}" presName="dummy" presStyleCnt="0"/>
      <dgm:spPr/>
    </dgm:pt>
    <dgm:pt modelId="{C50350C7-5B6B-4AAB-8EBA-B80C75C43BEB}" type="pres">
      <dgm:prSet presAssocID="{B293E23C-0714-400D-84B9-0F55E51E2766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4041-44A1-482E-AD0D-21940FC63ABF}" type="pres">
      <dgm:prSet presAssocID="{A9602C54-D3C9-4BD5-B21A-B5DBB51E51EC}" presName="sibTrans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D6DB239C-3DFE-43E3-8353-E70ACA8B4A18}" type="presOf" srcId="{7A9DDCE3-C2F3-41DC-8745-860781B10AE1}" destId="{50E83135-BC8B-4078-877C-0F735F90D6BF}" srcOrd="0" destOrd="0" presId="urn:microsoft.com/office/officeart/2005/8/layout/cycle1"/>
    <dgm:cxn modelId="{693185FA-C267-4A05-8A20-3DFD98A4C9D9}" srcId="{B5375496-AB37-4321-8284-B201237AA4BD}" destId="{324F61D3-9F60-40AE-8CFB-5E7D3331300E}" srcOrd="1" destOrd="0" parTransId="{DD76ED79-533D-46F3-BB80-5471BCD8CE78}" sibTransId="{BA0DE2D3-2510-4E85-A37A-C79E74468030}"/>
    <dgm:cxn modelId="{D7D97AD2-0693-4C83-8F9B-466DEC571D66}" type="presOf" srcId="{627EA378-0CC9-4C9E-A662-E66314C66218}" destId="{80A89017-B77A-4E5E-A71D-57E1EFE3D472}" srcOrd="0" destOrd="0" presId="urn:microsoft.com/office/officeart/2005/8/layout/cycle1"/>
    <dgm:cxn modelId="{09F9164E-6FAE-46D2-BF2E-48956E56ECA8}" srcId="{B5375496-AB37-4321-8284-B201237AA4BD}" destId="{6D2C869A-7E04-4A55-904C-B5A135E8BB8E}" srcOrd="5" destOrd="0" parTransId="{10D52A41-8245-41DC-9C6E-80A3902C0652}" sibTransId="{7A9DDCE3-C2F3-41DC-8745-860781B10AE1}"/>
    <dgm:cxn modelId="{6ABA8195-606B-43C0-85DC-3EE5314BFF1E}" type="presOf" srcId="{6B7CCE86-C66E-41F1-A74F-CA2C2C67694C}" destId="{7446D3CD-EF0E-446F-AE44-91749133F904}" srcOrd="0" destOrd="0" presId="urn:microsoft.com/office/officeart/2005/8/layout/cycle1"/>
    <dgm:cxn modelId="{23D5C833-9B01-4676-B171-D4509778D768}" srcId="{B5375496-AB37-4321-8284-B201237AA4BD}" destId="{09534EA7-EC5A-4235-835A-7F18E0E1D1F8}" srcOrd="3" destOrd="0" parTransId="{3C6E9575-1B46-45B6-85CD-0A7AED8A6844}" sibTransId="{6B7CCE86-C66E-41F1-A74F-CA2C2C67694C}"/>
    <dgm:cxn modelId="{A9955BE9-58C9-4BF3-9542-851EBB2534DA}" type="presOf" srcId="{324F61D3-9F60-40AE-8CFB-5E7D3331300E}" destId="{1FCA543E-8D26-4DF1-ACD1-9DE7F186E526}" srcOrd="0" destOrd="0" presId="urn:microsoft.com/office/officeart/2005/8/layout/cycle1"/>
    <dgm:cxn modelId="{B2131DB4-23E4-40B3-A354-8774ADC01437}" type="presOf" srcId="{9D71AA57-74F9-4796-958F-D6DC77FF2A04}" destId="{2CEF978D-1E1C-43D8-BBE3-2A7C62B9240E}" srcOrd="0" destOrd="0" presId="urn:microsoft.com/office/officeart/2005/8/layout/cycle1"/>
    <dgm:cxn modelId="{6C38594C-6368-46E2-A6A9-2A62538C0803}" type="presOf" srcId="{671004C9-A22B-43AD-8FAF-F98BA0785210}" destId="{CAE60E98-2F33-47C0-AB6C-65C5B7788517}" srcOrd="0" destOrd="0" presId="urn:microsoft.com/office/officeart/2005/8/layout/cycle1"/>
    <dgm:cxn modelId="{64052C38-DE11-4060-BA14-FEBE16EBF418}" type="presOf" srcId="{BA0DE2D3-2510-4E85-A37A-C79E74468030}" destId="{8F00ABA7-2606-4645-88BF-3581648C725E}" srcOrd="0" destOrd="0" presId="urn:microsoft.com/office/officeart/2005/8/layout/cycle1"/>
    <dgm:cxn modelId="{C560782B-5CE7-4BCF-B120-6DB813D31907}" type="presOf" srcId="{B293E23C-0714-400D-84B9-0F55E51E2766}" destId="{C50350C7-5B6B-4AAB-8EBA-B80C75C43BEB}" srcOrd="0" destOrd="0" presId="urn:microsoft.com/office/officeart/2005/8/layout/cycle1"/>
    <dgm:cxn modelId="{9095C3AE-86F8-4C1F-B34C-16261A738A1B}" srcId="{B5375496-AB37-4321-8284-B201237AA4BD}" destId="{627EA378-0CC9-4C9E-A662-E66314C66218}" srcOrd="0" destOrd="0" parTransId="{27083BD9-CC8A-4B9F-92FE-4AFCA5447A50}" sibTransId="{9D71AA57-74F9-4796-958F-D6DC77FF2A04}"/>
    <dgm:cxn modelId="{50E7405F-23D3-4615-A53D-1F3B65F538D8}" srcId="{B5375496-AB37-4321-8284-B201237AA4BD}" destId="{671004C9-A22B-43AD-8FAF-F98BA0785210}" srcOrd="4" destOrd="0" parTransId="{7A7BDBAD-039D-4896-A123-0198D2275C05}" sibTransId="{D8A9BF2B-62FF-4EE8-8954-84C29E984891}"/>
    <dgm:cxn modelId="{7255B758-C75C-4D33-97E1-0466460B4F4C}" srcId="{B5375496-AB37-4321-8284-B201237AA4BD}" destId="{8864E8A9-59B9-47E6-9093-40FF810FE3B3}" srcOrd="2" destOrd="0" parTransId="{3E9E682C-8EF9-4109-BF59-11F35B90DD1E}" sibTransId="{1C87E9AF-3E62-4906-BBD4-A6FDD9D1F1FF}"/>
    <dgm:cxn modelId="{D371BA5E-7DC3-48EB-AE31-C88F517F5D0D}" type="presOf" srcId="{B5375496-AB37-4321-8284-B201237AA4BD}" destId="{3AF792FC-173B-4EF7-9ED3-A41D9671BEDC}" srcOrd="0" destOrd="0" presId="urn:microsoft.com/office/officeart/2005/8/layout/cycle1"/>
    <dgm:cxn modelId="{416494AF-E684-4640-B88D-61877D91D5BC}" type="presOf" srcId="{09534EA7-EC5A-4235-835A-7F18E0E1D1F8}" destId="{351B7716-EFC1-4A6F-8552-2C330BB26019}" srcOrd="0" destOrd="0" presId="urn:microsoft.com/office/officeart/2005/8/layout/cycle1"/>
    <dgm:cxn modelId="{CD2C60CA-C779-47BC-8F25-998509353F1A}" type="presOf" srcId="{A9602C54-D3C9-4BD5-B21A-B5DBB51E51EC}" destId="{19404041-44A1-482E-AD0D-21940FC63ABF}" srcOrd="0" destOrd="0" presId="urn:microsoft.com/office/officeart/2005/8/layout/cycle1"/>
    <dgm:cxn modelId="{18E51306-E619-416A-95DB-5FF213250F32}" type="presOf" srcId="{D8A9BF2B-62FF-4EE8-8954-84C29E984891}" destId="{502CDE89-80FE-4C21-A7FC-1452DAEDCA04}" srcOrd="0" destOrd="0" presId="urn:microsoft.com/office/officeart/2005/8/layout/cycle1"/>
    <dgm:cxn modelId="{5F00927B-5958-4C72-B218-24A2039DB2EB}" srcId="{B5375496-AB37-4321-8284-B201237AA4BD}" destId="{B293E23C-0714-400D-84B9-0F55E51E2766}" srcOrd="6" destOrd="0" parTransId="{E24FB808-2BDF-45F9-84B8-E1ACEEA8A7C2}" sibTransId="{A9602C54-D3C9-4BD5-B21A-B5DBB51E51EC}"/>
    <dgm:cxn modelId="{C5316BB4-EF79-4075-9EE3-283B40A418F9}" type="presOf" srcId="{8864E8A9-59B9-47E6-9093-40FF810FE3B3}" destId="{51FDC68A-D14A-49B0-A476-DDA0A855F0E2}" srcOrd="0" destOrd="0" presId="urn:microsoft.com/office/officeart/2005/8/layout/cycle1"/>
    <dgm:cxn modelId="{4DF0D941-4832-4D7B-B990-196DAFD4EC0D}" type="presOf" srcId="{1C87E9AF-3E62-4906-BBD4-A6FDD9D1F1FF}" destId="{3FF08338-1FC8-4664-A403-B6EB5168AC5E}" srcOrd="0" destOrd="0" presId="urn:microsoft.com/office/officeart/2005/8/layout/cycle1"/>
    <dgm:cxn modelId="{8B0E428E-330B-40EB-B99B-13E299235A12}" type="presOf" srcId="{6D2C869A-7E04-4A55-904C-B5A135E8BB8E}" destId="{6C59D638-2BE4-4305-B43A-2C355108B280}" srcOrd="0" destOrd="0" presId="urn:microsoft.com/office/officeart/2005/8/layout/cycle1"/>
    <dgm:cxn modelId="{56868518-2707-40CF-AB12-9D9338A59F55}" type="presParOf" srcId="{3AF792FC-173B-4EF7-9ED3-A41D9671BEDC}" destId="{BD28AF7A-440E-4985-B45F-BCF6A8A5579A}" srcOrd="0" destOrd="0" presId="urn:microsoft.com/office/officeart/2005/8/layout/cycle1"/>
    <dgm:cxn modelId="{13E84061-B062-4330-B51D-B4F4207A960C}" type="presParOf" srcId="{3AF792FC-173B-4EF7-9ED3-A41D9671BEDC}" destId="{80A89017-B77A-4E5E-A71D-57E1EFE3D472}" srcOrd="1" destOrd="0" presId="urn:microsoft.com/office/officeart/2005/8/layout/cycle1"/>
    <dgm:cxn modelId="{31A71DF3-3210-49A6-8A71-D489B46EBCD0}" type="presParOf" srcId="{3AF792FC-173B-4EF7-9ED3-A41D9671BEDC}" destId="{2CEF978D-1E1C-43D8-BBE3-2A7C62B9240E}" srcOrd="2" destOrd="0" presId="urn:microsoft.com/office/officeart/2005/8/layout/cycle1"/>
    <dgm:cxn modelId="{46E6647B-A551-4A5A-9477-FB9C95D12DA0}" type="presParOf" srcId="{3AF792FC-173B-4EF7-9ED3-A41D9671BEDC}" destId="{BF5C1C2A-47FB-4053-AE3F-E5756EE24575}" srcOrd="3" destOrd="0" presId="urn:microsoft.com/office/officeart/2005/8/layout/cycle1"/>
    <dgm:cxn modelId="{E3C71534-95F2-408F-A9EE-5871A8887366}" type="presParOf" srcId="{3AF792FC-173B-4EF7-9ED3-A41D9671BEDC}" destId="{1FCA543E-8D26-4DF1-ACD1-9DE7F186E526}" srcOrd="4" destOrd="0" presId="urn:microsoft.com/office/officeart/2005/8/layout/cycle1"/>
    <dgm:cxn modelId="{90FDDD9D-CE78-41B9-912C-E609D4C14F57}" type="presParOf" srcId="{3AF792FC-173B-4EF7-9ED3-A41D9671BEDC}" destId="{8F00ABA7-2606-4645-88BF-3581648C725E}" srcOrd="5" destOrd="0" presId="urn:microsoft.com/office/officeart/2005/8/layout/cycle1"/>
    <dgm:cxn modelId="{61F457A2-9D2F-4589-87DD-CDC9F4207416}" type="presParOf" srcId="{3AF792FC-173B-4EF7-9ED3-A41D9671BEDC}" destId="{4B248780-8C28-4775-B60B-011924E5CF0D}" srcOrd="6" destOrd="0" presId="urn:microsoft.com/office/officeart/2005/8/layout/cycle1"/>
    <dgm:cxn modelId="{2A872A28-815B-4AA7-AAEA-0E59A7D8025B}" type="presParOf" srcId="{3AF792FC-173B-4EF7-9ED3-A41D9671BEDC}" destId="{51FDC68A-D14A-49B0-A476-DDA0A855F0E2}" srcOrd="7" destOrd="0" presId="urn:microsoft.com/office/officeart/2005/8/layout/cycle1"/>
    <dgm:cxn modelId="{E833BE3C-E896-4E00-9D9D-EF6E2CE82326}" type="presParOf" srcId="{3AF792FC-173B-4EF7-9ED3-A41D9671BEDC}" destId="{3FF08338-1FC8-4664-A403-B6EB5168AC5E}" srcOrd="8" destOrd="0" presId="urn:microsoft.com/office/officeart/2005/8/layout/cycle1"/>
    <dgm:cxn modelId="{2EFC06B6-CDDE-4040-A412-00D4BD2A4CB7}" type="presParOf" srcId="{3AF792FC-173B-4EF7-9ED3-A41D9671BEDC}" destId="{2A2B9EBA-9C2D-48F3-9119-E93457F2DA7B}" srcOrd="9" destOrd="0" presId="urn:microsoft.com/office/officeart/2005/8/layout/cycle1"/>
    <dgm:cxn modelId="{F5F4C2C9-2DD6-44FC-9BE3-006B56BA8050}" type="presParOf" srcId="{3AF792FC-173B-4EF7-9ED3-A41D9671BEDC}" destId="{351B7716-EFC1-4A6F-8552-2C330BB26019}" srcOrd="10" destOrd="0" presId="urn:microsoft.com/office/officeart/2005/8/layout/cycle1"/>
    <dgm:cxn modelId="{93C74F4D-3C09-446C-AB07-ACD1D601E011}" type="presParOf" srcId="{3AF792FC-173B-4EF7-9ED3-A41D9671BEDC}" destId="{7446D3CD-EF0E-446F-AE44-91749133F904}" srcOrd="11" destOrd="0" presId="urn:microsoft.com/office/officeart/2005/8/layout/cycle1"/>
    <dgm:cxn modelId="{2DDBB462-B14E-4D56-A420-8A5282DDF374}" type="presParOf" srcId="{3AF792FC-173B-4EF7-9ED3-A41D9671BEDC}" destId="{40D55ACA-518C-4A77-8352-D9A2ED3010C9}" srcOrd="12" destOrd="0" presId="urn:microsoft.com/office/officeart/2005/8/layout/cycle1"/>
    <dgm:cxn modelId="{6239A0D8-B0E7-46FE-B60F-9B02F98D4CCF}" type="presParOf" srcId="{3AF792FC-173B-4EF7-9ED3-A41D9671BEDC}" destId="{CAE60E98-2F33-47C0-AB6C-65C5B7788517}" srcOrd="13" destOrd="0" presId="urn:microsoft.com/office/officeart/2005/8/layout/cycle1"/>
    <dgm:cxn modelId="{5DB6853D-B82D-4AF0-B5B4-681941CEECAB}" type="presParOf" srcId="{3AF792FC-173B-4EF7-9ED3-A41D9671BEDC}" destId="{502CDE89-80FE-4C21-A7FC-1452DAEDCA04}" srcOrd="14" destOrd="0" presId="urn:microsoft.com/office/officeart/2005/8/layout/cycle1"/>
    <dgm:cxn modelId="{D10F7A64-4403-45AD-92F1-187D8327D3C7}" type="presParOf" srcId="{3AF792FC-173B-4EF7-9ED3-A41D9671BEDC}" destId="{97EFBBD6-3E8C-4D7A-B8E4-DA181B220713}" srcOrd="15" destOrd="0" presId="urn:microsoft.com/office/officeart/2005/8/layout/cycle1"/>
    <dgm:cxn modelId="{7F93E2B8-4E8B-4B6F-80F0-52B39B1BAD85}" type="presParOf" srcId="{3AF792FC-173B-4EF7-9ED3-A41D9671BEDC}" destId="{6C59D638-2BE4-4305-B43A-2C355108B280}" srcOrd="16" destOrd="0" presId="urn:microsoft.com/office/officeart/2005/8/layout/cycle1"/>
    <dgm:cxn modelId="{676E88B0-590A-4A9A-9EA9-8F1579C195CB}" type="presParOf" srcId="{3AF792FC-173B-4EF7-9ED3-A41D9671BEDC}" destId="{50E83135-BC8B-4078-877C-0F735F90D6BF}" srcOrd="17" destOrd="0" presId="urn:microsoft.com/office/officeart/2005/8/layout/cycle1"/>
    <dgm:cxn modelId="{53BC7150-FCB4-4D94-BB02-16F01B2B079C}" type="presParOf" srcId="{3AF792FC-173B-4EF7-9ED3-A41D9671BEDC}" destId="{362452F9-F02F-470B-8644-23113772D233}" srcOrd="18" destOrd="0" presId="urn:microsoft.com/office/officeart/2005/8/layout/cycle1"/>
    <dgm:cxn modelId="{03CEC4A6-C057-4A2A-A324-6DC74F0AF7EC}" type="presParOf" srcId="{3AF792FC-173B-4EF7-9ED3-A41D9671BEDC}" destId="{C50350C7-5B6B-4AAB-8EBA-B80C75C43BEB}" srcOrd="19" destOrd="0" presId="urn:microsoft.com/office/officeart/2005/8/layout/cycle1"/>
    <dgm:cxn modelId="{7A88EC2F-AC56-47FE-9659-15809543CC49}" type="presParOf" srcId="{3AF792FC-173B-4EF7-9ED3-A41D9671BEDC}" destId="{19404041-44A1-482E-AD0D-21940FC63ABF}" srcOrd="20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 defTabSz="965714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>
            <a:lvl1pPr algn="r" defTabSz="965714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 defTabSz="965714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0" rIns="96641" bIns="48320" numCol="1" anchor="b" anchorCtr="0" compatLnSpc="1">
            <a:prstTxWarp prst="textNoShape">
              <a:avLst/>
            </a:prstTxWarp>
          </a:bodyPr>
          <a:lstStyle>
            <a:lvl1pPr algn="r" defTabSz="96547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FD0EA1-CBF0-4BDB-B904-93355BD4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3613"/>
            <a:fld id="{BDAC6C80-FC3A-4C68-B4BC-B58B7633CB8B}" type="slidenum">
              <a:rPr lang="en-US" sz="1200">
                <a:latin typeface="Calibri" pitchFamily="34" charset="0"/>
              </a:rPr>
              <a:pPr algn="r" defTabSz="963613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A4CF8E20-6B64-4FA5-A37F-56872D871F79}" type="slidenum">
              <a:rPr lang="en-US" smtClean="0"/>
              <a:pPr defTabSz="963613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>
            <a:off x="241300" y="4184650"/>
            <a:ext cx="8647113" cy="2120900"/>
            <a:chOff x="240701" y="4184824"/>
            <a:chExt cx="8647928" cy="2120330"/>
          </a:xfrm>
        </p:grpSpPr>
        <p:pic>
          <p:nvPicPr>
            <p:cNvPr id="13" name="Picture 12" descr="ar_3.jpg"/>
            <p:cNvPicPr>
              <a:picLocks noChangeAspect="1"/>
            </p:cNvPicPr>
            <p:nvPr/>
          </p:nvPicPr>
          <p:blipFill>
            <a:blip r:embed="rId4" cstate="print"/>
            <a:srcRect b="33435"/>
            <a:stretch>
              <a:fillRect/>
            </a:stretch>
          </p:blipFill>
          <p:spPr>
            <a:xfrm>
              <a:off x="1655931" y="4184824"/>
              <a:ext cx="1561311" cy="17880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  <p:pic>
          <p:nvPicPr>
            <p:cNvPr id="14" name="Picture 13" descr="ar_6.jpg"/>
            <p:cNvPicPr>
              <a:picLocks noChangeAspect="1"/>
            </p:cNvPicPr>
            <p:nvPr/>
          </p:nvPicPr>
          <p:blipFill>
            <a:blip r:embed="rId5" cstate="print"/>
            <a:srcRect t="9258" b="25955"/>
            <a:stretch>
              <a:fillRect/>
            </a:stretch>
          </p:blipFill>
          <p:spPr>
            <a:xfrm>
              <a:off x="4492189" y="4184824"/>
              <a:ext cx="1561311" cy="17895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  <p:pic>
          <p:nvPicPr>
            <p:cNvPr id="15" name="Picture 14" descr="ar_5.jpg"/>
            <p:cNvPicPr>
              <a:picLocks noChangeAspect="1"/>
            </p:cNvPicPr>
            <p:nvPr/>
          </p:nvPicPr>
          <p:blipFill>
            <a:blip r:embed="rId6" cstate="print"/>
            <a:srcRect l="3228" t="13052" r="42006"/>
            <a:stretch>
              <a:fillRect/>
            </a:stretch>
          </p:blipFill>
          <p:spPr>
            <a:xfrm>
              <a:off x="7328450" y="4184824"/>
              <a:ext cx="1560179" cy="17908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  <p:pic>
          <p:nvPicPr>
            <p:cNvPr id="16" name="Picture 15" descr="ar_1.jpg"/>
            <p:cNvPicPr>
              <a:picLocks noChangeAspect="1"/>
            </p:cNvPicPr>
            <p:nvPr/>
          </p:nvPicPr>
          <p:blipFill>
            <a:blip r:embed="rId7" cstate="print"/>
            <a:srcRect b="10042"/>
            <a:stretch>
              <a:fillRect/>
            </a:stretch>
          </p:blipFill>
          <p:spPr>
            <a:xfrm>
              <a:off x="240701" y="4514348"/>
              <a:ext cx="1558411" cy="1787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  <p:pic>
          <p:nvPicPr>
            <p:cNvPr id="17" name="Picture 16" descr="ar_2.jpg"/>
            <p:cNvPicPr>
              <a:picLocks noChangeAspect="1"/>
            </p:cNvPicPr>
            <p:nvPr/>
          </p:nvPicPr>
          <p:blipFill>
            <a:blip r:embed="rId8" cstate="print"/>
            <a:srcRect t="5054" b="29920"/>
            <a:stretch>
              <a:fillRect/>
            </a:stretch>
          </p:blipFill>
          <p:spPr>
            <a:xfrm>
              <a:off x="3074060" y="4514348"/>
              <a:ext cx="1561311" cy="17895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  <p:pic>
          <p:nvPicPr>
            <p:cNvPr id="18" name="Picture 17" descr="ar_9.jpg"/>
            <p:cNvPicPr>
              <a:picLocks/>
            </p:cNvPicPr>
            <p:nvPr/>
          </p:nvPicPr>
          <p:blipFill>
            <a:blip r:embed="rId9" cstate="print"/>
            <a:srcRect l="15270" r="19643"/>
            <a:stretch>
              <a:fillRect/>
            </a:stretch>
          </p:blipFill>
          <p:spPr>
            <a:xfrm>
              <a:off x="5910319" y="4514348"/>
              <a:ext cx="1561311" cy="17908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0" h="12700"/>
              <a:bevelB w="6350" h="0"/>
              <a:contourClr>
                <a:srgbClr val="FFFFFF"/>
              </a:contourClr>
            </a:sp3d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81663FBB-50A9-42D5-B95B-A38125CA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2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900337" y="3489337"/>
            <a:ext cx="7772400" cy="1500187"/>
          </a:xfrm>
        </p:spPr>
        <p:txBody>
          <a:bodyPr/>
          <a:lstStyle>
            <a:lvl1pPr marL="0" indent="0" algn="r">
              <a:buNone/>
              <a:defRPr sz="2000"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A35B7A0C-BE2F-4EB4-B714-2FFAF49E6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100139"/>
            <a:ext cx="8229600" cy="4904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0275"/>
            <a:ext cx="2895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0275"/>
            <a:ext cx="2133600" cy="309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3B144C79-000E-45C2-8EE4-04196D32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Diagonal Corner Rectangle 3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57200" y="3308350"/>
            <a:ext cx="8229600" cy="57150"/>
            <a:chOff x="457200" y="1371600"/>
            <a:chExt cx="8229600" cy="76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365125" y="1454150"/>
            <a:ext cx="378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Improving the lives of older Americans</a:t>
            </a:r>
            <a:r>
              <a:rPr lang="en-US" sz="1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27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463550"/>
            <a:ext cx="2443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1963116"/>
            <a:ext cx="7772400" cy="1362075"/>
          </a:xfrm>
        </p:spPr>
        <p:txBody>
          <a:bodyPr/>
          <a:lstStyle>
            <a:lvl1pPr algn="r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64300"/>
            <a:ext cx="2895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64300"/>
            <a:ext cx="213360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680EB204-04C8-4D15-AE5D-057E1D006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06475"/>
            <a:ext cx="4038600" cy="5013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673FC3C8-E255-4576-9BB8-BD734E071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2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11D93FC9-FD4E-4C62-9B63-A8583EE5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A4D0E8A0-0A4F-45C7-B003-DE0918D6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 userDrawn="1"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14" descr="NCOA_logo09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6"/>
          <p:cNvSpPr>
            <a:spLocks noChangeAspect="1" noChangeArrowheads="1"/>
          </p:cNvSpPr>
          <p:nvPr userDrawn="1"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 userDrawn="1"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700"/>
              <a:t>© 2009. National Council on Aging</a:t>
            </a:r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A non-profit service and advocacy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C74464C4-27E8-4186-BA8D-398C4F80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018213"/>
            <a:ext cx="2895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sadsadsad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018213"/>
            <a:ext cx="2133600" cy="309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charset="0"/>
                <a:cs typeface="Arial" charset="0"/>
              </a:defRPr>
            </a:lvl1pPr>
          </a:lstStyle>
          <a:p>
            <a:pPr>
              <a:defRPr/>
            </a:pPr>
            <a:fld id="{8099D8EB-3353-4624-B0F5-93723868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/>
          <p:cNvPicPr>
            <a:picLocks noChangeAspect="1" noChangeArrowheads="1"/>
          </p:cNvPicPr>
          <p:nvPr/>
        </p:nvPicPr>
        <p:blipFill>
          <a:blip r:embed="rId12" cstate="print"/>
          <a:srcRect l="375" t="529" r="415" b="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 Diagonal Corner Rectangle 15"/>
          <p:cNvSpPr/>
          <p:nvPr/>
        </p:nvSpPr>
        <p:spPr>
          <a:xfrm flipV="1">
            <a:off x="165100" y="147638"/>
            <a:ext cx="8810625" cy="6564312"/>
          </a:xfrm>
          <a:prstGeom prst="round2DiagRect">
            <a:avLst>
              <a:gd name="adj1" fmla="val 5991"/>
              <a:gd name="adj2" fmla="val 0"/>
            </a:avLst>
          </a:prstGeom>
          <a:solidFill>
            <a:schemeClr val="bg1"/>
          </a:solidFill>
          <a:ln w="11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2263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00138"/>
            <a:ext cx="82296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921000" y="41783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3079" name="Group 19"/>
          <p:cNvGrpSpPr>
            <a:grpSpLocks/>
          </p:cNvGrpSpPr>
          <p:nvPr/>
        </p:nvGrpSpPr>
        <p:grpSpPr bwMode="auto">
          <a:xfrm>
            <a:off x="457200" y="1035050"/>
            <a:ext cx="8229600" cy="57150"/>
            <a:chOff x="457200" y="1371600"/>
            <a:chExt cx="8229600" cy="762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57200" y="1371600"/>
              <a:ext cx="574675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3800" y="1371600"/>
              <a:ext cx="117316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513638" y="1371600"/>
              <a:ext cx="1173162" cy="7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46050" y="6243638"/>
            <a:ext cx="8832850" cy="474662"/>
          </a:xfrm>
          <a:custGeom>
            <a:avLst/>
            <a:gdLst>
              <a:gd name="connsiteX0" fmla="*/ 0 w 3771900"/>
              <a:gd name="connsiteY0" fmla="*/ 161925 h 542925"/>
              <a:gd name="connsiteX1" fmla="*/ 419100 w 3771900"/>
              <a:gd name="connsiteY1" fmla="*/ 542925 h 542925"/>
              <a:gd name="connsiteX2" fmla="*/ 3771900 w 3771900"/>
              <a:gd name="connsiteY2" fmla="*/ 542925 h 542925"/>
              <a:gd name="connsiteX3" fmla="*/ 3767137 w 3771900"/>
              <a:gd name="connsiteY3" fmla="*/ 0 h 542925"/>
              <a:gd name="connsiteX4" fmla="*/ 0 w 3771900"/>
              <a:gd name="connsiteY4" fmla="*/ 161925 h 542925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3771900"/>
              <a:gd name="connsiteY0" fmla="*/ 19050 h 400050"/>
              <a:gd name="connsiteX1" fmla="*/ 419100 w 3771900"/>
              <a:gd name="connsiteY1" fmla="*/ 400050 h 400050"/>
              <a:gd name="connsiteX2" fmla="*/ 3771900 w 3771900"/>
              <a:gd name="connsiteY2" fmla="*/ 400050 h 400050"/>
              <a:gd name="connsiteX3" fmla="*/ 3767137 w 3771900"/>
              <a:gd name="connsiteY3" fmla="*/ 0 h 400050"/>
              <a:gd name="connsiteX4" fmla="*/ 0 w 3771900"/>
              <a:gd name="connsiteY4" fmla="*/ 19050 h 40005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4278313"/>
              <a:gd name="connsiteY0" fmla="*/ 0 h 381000"/>
              <a:gd name="connsiteX1" fmla="*/ 419100 w 4278313"/>
              <a:gd name="connsiteY1" fmla="*/ 381000 h 381000"/>
              <a:gd name="connsiteX2" fmla="*/ 3771900 w 4278313"/>
              <a:gd name="connsiteY2" fmla="*/ 381000 h 381000"/>
              <a:gd name="connsiteX3" fmla="*/ 4276725 w 4278313"/>
              <a:gd name="connsiteY3" fmla="*/ 52388 h 381000"/>
              <a:gd name="connsiteX4" fmla="*/ 0 w 4278313"/>
              <a:gd name="connsiteY4" fmla="*/ 0 h 381000"/>
              <a:gd name="connsiteX0" fmla="*/ 0 w 3771900"/>
              <a:gd name="connsiteY0" fmla="*/ 0 h 381000"/>
              <a:gd name="connsiteX1" fmla="*/ 419100 w 3771900"/>
              <a:gd name="connsiteY1" fmla="*/ 381000 h 381000"/>
              <a:gd name="connsiteX2" fmla="*/ 3771900 w 3771900"/>
              <a:gd name="connsiteY2" fmla="*/ 381000 h 381000"/>
              <a:gd name="connsiteX3" fmla="*/ 3767138 w 3771900"/>
              <a:gd name="connsiteY3" fmla="*/ 52388 h 381000"/>
              <a:gd name="connsiteX4" fmla="*/ 0 w 3771900"/>
              <a:gd name="connsiteY4" fmla="*/ 0 h 381000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0 w 3771900"/>
              <a:gd name="connsiteY0" fmla="*/ 4762 h 385762"/>
              <a:gd name="connsiteX1" fmla="*/ 419100 w 3771900"/>
              <a:gd name="connsiteY1" fmla="*/ 385762 h 385762"/>
              <a:gd name="connsiteX2" fmla="*/ 3771900 w 3771900"/>
              <a:gd name="connsiteY2" fmla="*/ 385762 h 385762"/>
              <a:gd name="connsiteX3" fmla="*/ 3767138 w 3771900"/>
              <a:gd name="connsiteY3" fmla="*/ 0 h 385762"/>
              <a:gd name="connsiteX4" fmla="*/ 0 w 3771900"/>
              <a:gd name="connsiteY4" fmla="*/ 4762 h 38576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49212 w 3821112"/>
              <a:gd name="connsiteY0" fmla="*/ 4762 h 392112"/>
              <a:gd name="connsiteX1" fmla="*/ 468312 w 3821112"/>
              <a:gd name="connsiteY1" fmla="*/ 385762 h 392112"/>
              <a:gd name="connsiteX2" fmla="*/ 3821112 w 3821112"/>
              <a:gd name="connsiteY2" fmla="*/ 385762 h 392112"/>
              <a:gd name="connsiteX3" fmla="*/ 3816350 w 3821112"/>
              <a:gd name="connsiteY3" fmla="*/ 0 h 392112"/>
              <a:gd name="connsiteX4" fmla="*/ 49212 w 3821112"/>
              <a:gd name="connsiteY4" fmla="*/ 4762 h 392112"/>
              <a:gd name="connsiteX0" fmla="*/ 0 w 3843337"/>
              <a:gd name="connsiteY0" fmla="*/ 4762 h 392112"/>
              <a:gd name="connsiteX1" fmla="*/ 490537 w 3843337"/>
              <a:gd name="connsiteY1" fmla="*/ 385762 h 392112"/>
              <a:gd name="connsiteX2" fmla="*/ 3843337 w 3843337"/>
              <a:gd name="connsiteY2" fmla="*/ 385762 h 392112"/>
              <a:gd name="connsiteX3" fmla="*/ 3838575 w 3843337"/>
              <a:gd name="connsiteY3" fmla="*/ 0 h 392112"/>
              <a:gd name="connsiteX4" fmla="*/ 0 w 3843337"/>
              <a:gd name="connsiteY4" fmla="*/ 4762 h 392112"/>
              <a:gd name="connsiteX0" fmla="*/ 134938 w 3978275"/>
              <a:gd name="connsiteY0" fmla="*/ 4762 h 392112"/>
              <a:gd name="connsiteX1" fmla="*/ 468312 w 3978275"/>
              <a:gd name="connsiteY1" fmla="*/ 385762 h 392112"/>
              <a:gd name="connsiteX2" fmla="*/ 3978275 w 3978275"/>
              <a:gd name="connsiteY2" fmla="*/ 385762 h 392112"/>
              <a:gd name="connsiteX3" fmla="*/ 3973513 w 3978275"/>
              <a:gd name="connsiteY3" fmla="*/ 0 h 392112"/>
              <a:gd name="connsiteX4" fmla="*/ 134938 w 3978275"/>
              <a:gd name="connsiteY4" fmla="*/ 4762 h 392112"/>
              <a:gd name="connsiteX0" fmla="*/ 0 w 3843337"/>
              <a:gd name="connsiteY0" fmla="*/ 4762 h 401637"/>
              <a:gd name="connsiteX1" fmla="*/ 333374 w 3843337"/>
              <a:gd name="connsiteY1" fmla="*/ 385762 h 401637"/>
              <a:gd name="connsiteX2" fmla="*/ 3843337 w 3843337"/>
              <a:gd name="connsiteY2" fmla="*/ 385762 h 401637"/>
              <a:gd name="connsiteX3" fmla="*/ 3838575 w 3843337"/>
              <a:gd name="connsiteY3" fmla="*/ 0 h 401637"/>
              <a:gd name="connsiteX4" fmla="*/ 0 w 3843337"/>
              <a:gd name="connsiteY4" fmla="*/ 4762 h 401637"/>
              <a:gd name="connsiteX0" fmla="*/ 0 w 3843337"/>
              <a:gd name="connsiteY0" fmla="*/ 4762 h 385762"/>
              <a:gd name="connsiteX1" fmla="*/ 333374 w 3843337"/>
              <a:gd name="connsiteY1" fmla="*/ 385762 h 385762"/>
              <a:gd name="connsiteX2" fmla="*/ 3843337 w 3843337"/>
              <a:gd name="connsiteY2" fmla="*/ 385762 h 385762"/>
              <a:gd name="connsiteX3" fmla="*/ 3838575 w 3843337"/>
              <a:gd name="connsiteY3" fmla="*/ 0 h 385762"/>
              <a:gd name="connsiteX4" fmla="*/ 0 w 3843337"/>
              <a:gd name="connsiteY4" fmla="*/ 4762 h 385762"/>
              <a:gd name="connsiteX0" fmla="*/ 0 w 9259888"/>
              <a:gd name="connsiteY0" fmla="*/ 4762 h 385762"/>
              <a:gd name="connsiteX1" fmla="*/ 333374 w 9259888"/>
              <a:gd name="connsiteY1" fmla="*/ 385762 h 385762"/>
              <a:gd name="connsiteX2" fmla="*/ 3843337 w 9259888"/>
              <a:gd name="connsiteY2" fmla="*/ 385762 h 385762"/>
              <a:gd name="connsiteX3" fmla="*/ 9258300 w 9259888"/>
              <a:gd name="connsiteY3" fmla="*/ 0 h 385762"/>
              <a:gd name="connsiteX4" fmla="*/ 0 w 9259888"/>
              <a:gd name="connsiteY4" fmla="*/ 4762 h 385762"/>
              <a:gd name="connsiteX0" fmla="*/ 0 w 8807450"/>
              <a:gd name="connsiteY0" fmla="*/ 4762 h 385762"/>
              <a:gd name="connsiteX1" fmla="*/ 333374 w 8807450"/>
              <a:gd name="connsiteY1" fmla="*/ 385762 h 385762"/>
              <a:gd name="connsiteX2" fmla="*/ 3843337 w 8807450"/>
              <a:gd name="connsiteY2" fmla="*/ 385762 h 385762"/>
              <a:gd name="connsiteX3" fmla="*/ 8805862 w 8807450"/>
              <a:gd name="connsiteY3" fmla="*/ 0 h 385762"/>
              <a:gd name="connsiteX4" fmla="*/ 0 w 8807450"/>
              <a:gd name="connsiteY4" fmla="*/ 4762 h 385762"/>
              <a:gd name="connsiteX0" fmla="*/ 0 w 8815387"/>
              <a:gd name="connsiteY0" fmla="*/ 4762 h 385762"/>
              <a:gd name="connsiteX1" fmla="*/ 333374 w 8815387"/>
              <a:gd name="connsiteY1" fmla="*/ 385762 h 385762"/>
              <a:gd name="connsiteX2" fmla="*/ 8815387 w 8815387"/>
              <a:gd name="connsiteY2" fmla="*/ 385762 h 385762"/>
              <a:gd name="connsiteX3" fmla="*/ 8805862 w 8815387"/>
              <a:gd name="connsiteY3" fmla="*/ 0 h 385762"/>
              <a:gd name="connsiteX4" fmla="*/ 0 w 8815387"/>
              <a:gd name="connsiteY4" fmla="*/ 4762 h 385762"/>
              <a:gd name="connsiteX0" fmla="*/ 0 w 8815387"/>
              <a:gd name="connsiteY0" fmla="*/ 90487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0487 h 471487"/>
              <a:gd name="connsiteX0" fmla="*/ 0 w 8815387"/>
              <a:gd name="connsiteY0" fmla="*/ 9525 h 471487"/>
              <a:gd name="connsiteX1" fmla="*/ 333374 w 8815387"/>
              <a:gd name="connsiteY1" fmla="*/ 471487 h 471487"/>
              <a:gd name="connsiteX2" fmla="*/ 8815387 w 8815387"/>
              <a:gd name="connsiteY2" fmla="*/ 471487 h 471487"/>
              <a:gd name="connsiteX3" fmla="*/ 8805862 w 8815387"/>
              <a:gd name="connsiteY3" fmla="*/ 0 h 471487"/>
              <a:gd name="connsiteX4" fmla="*/ 0 w 8815387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9525 h 471487"/>
              <a:gd name="connsiteX1" fmla="*/ 350837 w 8832850"/>
              <a:gd name="connsiteY1" fmla="*/ 471487 h 471487"/>
              <a:gd name="connsiteX2" fmla="*/ 8832850 w 8832850"/>
              <a:gd name="connsiteY2" fmla="*/ 471487 h 471487"/>
              <a:gd name="connsiteX3" fmla="*/ 8823325 w 8832850"/>
              <a:gd name="connsiteY3" fmla="*/ 0 h 471487"/>
              <a:gd name="connsiteX4" fmla="*/ 17463 w 8832850"/>
              <a:gd name="connsiteY4" fmla="*/ 9525 h 471487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  <a:gd name="connsiteX0" fmla="*/ 17463 w 8832850"/>
              <a:gd name="connsiteY0" fmla="*/ 12561 h 474523"/>
              <a:gd name="connsiteX1" fmla="*/ 350837 w 8832850"/>
              <a:gd name="connsiteY1" fmla="*/ 474523 h 474523"/>
              <a:gd name="connsiteX2" fmla="*/ 8832850 w 8832850"/>
              <a:gd name="connsiteY2" fmla="*/ 474523 h 474523"/>
              <a:gd name="connsiteX3" fmla="*/ 8823325 w 8832850"/>
              <a:gd name="connsiteY3" fmla="*/ 3036 h 474523"/>
              <a:gd name="connsiteX4" fmla="*/ 8816311 w 8832850"/>
              <a:gd name="connsiteY4" fmla="*/ 0 h 474523"/>
              <a:gd name="connsiteX5" fmla="*/ 17463 w 8832850"/>
              <a:gd name="connsiteY5" fmla="*/ 12561 h 4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2850" h="474523">
                <a:moveTo>
                  <a:pt x="17463" y="12561"/>
                </a:moveTo>
                <a:cubicBezTo>
                  <a:pt x="0" y="220523"/>
                  <a:pt x="120650" y="428486"/>
                  <a:pt x="350837" y="474523"/>
                </a:cubicBezTo>
                <a:lnTo>
                  <a:pt x="8832850" y="474523"/>
                </a:lnTo>
                <a:lnTo>
                  <a:pt x="8823325" y="3036"/>
                </a:lnTo>
                <a:lnTo>
                  <a:pt x="8816311" y="0"/>
                </a:lnTo>
                <a:lnTo>
                  <a:pt x="17463" y="12561"/>
                </a:lnTo>
                <a:close/>
              </a:path>
            </a:pathLst>
          </a:custGeom>
          <a:gradFill rotWithShape="1">
            <a:gsLst>
              <a:gs pos="0">
                <a:srgbClr val="D5E7F5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3513" y="6254750"/>
            <a:ext cx="8815387" cy="0"/>
          </a:xfrm>
          <a:prstGeom prst="line">
            <a:avLst/>
          </a:prstGeom>
          <a:noFill/>
          <a:ln w="19050">
            <a:solidFill>
              <a:srgbClr val="FFC42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82" name="Picture 14" descr="NCOA_logo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125" y="6343650"/>
            <a:ext cx="7604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16"/>
          <p:cNvSpPr>
            <a:spLocks noChangeAspect="1" noChangeArrowheads="1"/>
          </p:cNvSpPr>
          <p:nvPr/>
        </p:nvSpPr>
        <p:spPr bwMode="auto">
          <a:xfrm>
            <a:off x="304800" y="6300788"/>
            <a:ext cx="8810625" cy="4667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659563" y="6378575"/>
            <a:ext cx="2274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700"/>
              <a:t>© 2009. National Council on Aging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100263" y="6348413"/>
            <a:ext cx="432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A non-profit service and advocacy 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Georgia" pitchFamily="18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93989"/>
          </a:solidFill>
          <a:latin typeface="Trebuchet MS" pitchFamily="34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rgbClr val="012A5E"/>
        </a:buClr>
        <a:buSzPct val="80000"/>
        <a:buFont typeface="Wingdings" pitchFamily="2" charset="2"/>
        <a:buChar char="§"/>
        <a:defRPr sz="2200">
          <a:solidFill>
            <a:srgbClr val="000000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SzPct val="80000"/>
        <a:buChar char="•"/>
        <a:defRPr sz="2000"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6950"/>
        </a:buClr>
        <a:buSzPct val="80000"/>
        <a:buFont typeface="Wingdings" pitchFamily="2" charset="2"/>
        <a:buChar char="s"/>
        <a:defRPr sz="2000"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3989"/>
        </a:buClr>
        <a:buFont typeface="Wingdings" pitchFamily="2" charset="2"/>
        <a:buChar char="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30046"/>
        </a:buClr>
        <a:buFont typeface="Wingdings" pitchFamily="2" charset="2"/>
        <a:buChar char=" 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3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owonline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a.gov/AoARoot/Aging_Statistics/Profile/2008/14.aspx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acrossroads.org/" TargetMode="External"/><Relationship Id="rId2" Type="http://schemas.openxmlformats.org/officeDocument/2006/relationships/hyperlink" Target="http://www.agingexchang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92175" y="1524000"/>
            <a:ext cx="7772400" cy="1084263"/>
          </a:xfrm>
        </p:spPr>
        <p:txBody>
          <a:bodyPr/>
          <a:lstStyle/>
          <a:p>
            <a:r>
              <a:rPr lang="en-US" sz="2800" b="1" smtClean="0">
                <a:solidFill>
                  <a:srgbClr val="003767"/>
                </a:solidFill>
              </a:rPr>
              <a:t/>
            </a:r>
            <a:br>
              <a:rPr lang="en-US" sz="2800" b="1" smtClean="0">
                <a:solidFill>
                  <a:srgbClr val="003767"/>
                </a:solidFill>
              </a:rPr>
            </a:br>
            <a:r>
              <a:rPr lang="en-US" sz="2400" b="1" smtClean="0"/>
              <a:t>The Economic Downturn's Impact on the Financial Security of Older Adults </a:t>
            </a:r>
            <a:endParaRPr lang="en-US" sz="2600" smtClean="0"/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849313" y="2692400"/>
            <a:ext cx="7753350" cy="693738"/>
          </a:xfrm>
        </p:spPr>
        <p:txBody>
          <a:bodyPr/>
          <a:lstStyle/>
          <a:p>
            <a:r>
              <a:rPr lang="en-US" sz="1800" b="1" smtClean="0">
                <a:solidFill>
                  <a:schemeClr val="tx2"/>
                </a:solidFill>
              </a:rPr>
              <a:t>AIRS CONFERENCE</a:t>
            </a:r>
          </a:p>
          <a:p>
            <a:r>
              <a:rPr lang="en-US" sz="1800" b="1" smtClean="0">
                <a:solidFill>
                  <a:schemeClr val="tx2"/>
                </a:solidFill>
              </a:rPr>
              <a:t>May 2010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81000" y="34210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1F497D"/>
                </a:solidFill>
                <a:latin typeface="Georgia" pitchFamily="18" charset="0"/>
              </a:rPr>
              <a:t>Presented by: </a:t>
            </a:r>
          </a:p>
          <a:p>
            <a:r>
              <a:rPr lang="en-US" b="1">
                <a:solidFill>
                  <a:srgbClr val="1F497D"/>
                </a:solidFill>
                <a:latin typeface="Georgia" pitchFamily="18" charset="0"/>
              </a:rPr>
              <a:t>Ramsey Alwin, Director of NCOA’s Economic Security Initiative, NCOA</a:t>
            </a:r>
          </a:p>
          <a:p>
            <a:r>
              <a:rPr lang="en-US" b="1">
                <a:solidFill>
                  <a:srgbClr val="1F497D"/>
                </a:solidFill>
                <a:latin typeface="Georgia" pitchFamily="18" charset="0"/>
              </a:rPr>
              <a:t>Velma Smith, Sr. Executive Director of NY/VT/OH, PathStone Corp.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Age Matters: </a:t>
            </a:r>
            <a:r>
              <a:rPr lang="en-US" sz="2400" smtClean="0"/>
              <a:t>Income Under 200% of the Federal Poverty Threshold by Age, Race/Ethnicity &amp; Gender, US, 2008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65100" y="1181100"/>
          <a:ext cx="87503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9100" y="5453063"/>
          <a:ext cx="8293100" cy="658974"/>
        </p:xfrm>
        <a:graphic>
          <a:graphicData uri="http://schemas.openxmlformats.org/drawingml/2006/table">
            <a:tbl>
              <a:tblPr/>
              <a:tblGrid>
                <a:gridCol w="382588"/>
                <a:gridCol w="849312"/>
                <a:gridCol w="749300"/>
                <a:gridCol w="800100"/>
                <a:gridCol w="812800"/>
                <a:gridCol w="787400"/>
                <a:gridCol w="723900"/>
                <a:gridCol w="812800"/>
                <a:gridCol w="838200"/>
                <a:gridCol w="762000"/>
                <a:gridCol w="7747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65+ </a:t>
                      </a: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40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968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522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6,824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431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29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301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143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210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3,108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75+ </a:t>
                      </a: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16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485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246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4,246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183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14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107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71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93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1,686</a:t>
                      </a:r>
                    </a:p>
                  </a:txBody>
                  <a:tcPr marL="6298" marR="6298" marT="629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charset="0"/>
                          <a:cs typeface="Arial" charset="0"/>
                        </a:rPr>
                        <a:t>(numbers in thousands)</a:t>
                      </a:r>
                    </a:p>
                  </a:txBody>
                  <a:tcPr marL="6298" marR="6298" marT="6298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1A5BD-0326-46E3-AA86-03876F78AAD3}" type="slidenum">
              <a:rPr lang="en-US" smtClean="0">
                <a:latin typeface="Trebuchet MS" pitchFamily="34" charset="0"/>
              </a:rPr>
              <a:pPr/>
              <a:t>10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2336800" y="1282700"/>
            <a:ext cx="2273300" cy="723900"/>
          </a:xfrm>
          <a:prstGeom prst="leftArrow">
            <a:avLst>
              <a:gd name="adj1" fmla="val 7105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Geography Matters: </a:t>
            </a:r>
            <a:br>
              <a:rPr lang="en-US" smtClean="0"/>
            </a:br>
            <a:r>
              <a:rPr lang="en-US" sz="1800" smtClean="0"/>
              <a:t>States &amp; Cities with the highest number of older adults living  below 200% FPL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60700" y="2108200"/>
          <a:ext cx="5718175" cy="3695700"/>
        </p:xfrm>
        <a:graphic>
          <a:graphicData uri="http://schemas.openxmlformats.org/presentationml/2006/ole">
            <p:oleObj spid="_x0000_s2050" name="Worksheet" r:id="rId3" imgW="4533900" imgH="2943149" progId="Excel.Sheet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1231900"/>
          <a:ext cx="1435100" cy="4762500"/>
        </p:xfrm>
        <a:graphic>
          <a:graphicData uri="http://schemas.openxmlformats.org/presentationml/2006/ole">
            <p:oleObj spid="_x0000_s2051" name="Worksheet" r:id="rId4" imgW="1505102" imgH="5038649" progId="Excel.Sheet.12">
              <p:embed/>
            </p:oleObj>
          </a:graphicData>
        </a:graphic>
      </p:graphicFrame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035300" y="5880100"/>
            <a:ext cx="4889500" cy="276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Highlighted cities are economic security service center sites. 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641600" y="1397000"/>
            <a:ext cx="226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Note:  9 of the top 20 states are in the South.</a:t>
            </a:r>
          </a:p>
        </p:txBody>
      </p:sp>
      <p:sp>
        <p:nvSpPr>
          <p:cNvPr id="20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611AAE-B415-480D-8EFC-B1726CB0FC1D}" type="slidenum">
              <a:rPr lang="en-US" smtClean="0">
                <a:latin typeface="Trebuchet MS" pitchFamily="34" charset="0"/>
              </a:rPr>
              <a:pPr/>
              <a:t>11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Summary: Risk Indicators and Profiles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23863" y="1328738"/>
            <a:ext cx="8229600" cy="4652962"/>
          </a:xfrm>
        </p:spPr>
        <p:txBody>
          <a:bodyPr/>
          <a:lstStyle/>
          <a:p>
            <a:pPr marL="227013" lvl="1" indent="-225425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0D0D0D"/>
                </a:solidFill>
              </a:rPr>
              <a:t>	</a:t>
            </a:r>
            <a:r>
              <a:rPr lang="en-US" sz="2200" smtClean="0">
                <a:solidFill>
                  <a:srgbClr val="0D0D0D"/>
                </a:solidFill>
              </a:rPr>
              <a:t>Those living most at risk for economic insecurity by all measures include: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Individuals 75+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Communities of Color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White Women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Hispanic Women in the Northeast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Black Women in the South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American Indian &amp; Native Alaskan Women 75+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Individuals Living Alone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rgbClr val="0D0D0D"/>
                </a:solidFill>
              </a:rPr>
              <a:t>Individuals with Housing Costs that Exceed 30% of Income</a:t>
            </a:r>
          </a:p>
          <a:p>
            <a:pPr marL="749300" lvl="2" indent="-347663">
              <a:lnSpc>
                <a:spcPct val="80000"/>
              </a:lnSpc>
              <a:buFont typeface="Wingdings" pitchFamily="2" charset="2"/>
              <a:buChar char="Ø"/>
            </a:pPr>
            <a:endParaRPr lang="en-US" sz="2800" smtClean="0">
              <a:solidFill>
                <a:srgbClr val="0D0D0D"/>
              </a:solidFill>
            </a:endParaRPr>
          </a:p>
          <a:p>
            <a:pPr marL="227013" lvl="1" indent="-225425">
              <a:lnSpc>
                <a:spcPct val="80000"/>
              </a:lnSpc>
              <a:buFont typeface="Wingdings" pitchFamily="2" charset="2"/>
              <a:buChar char="ü"/>
            </a:pPr>
            <a:endParaRPr lang="en-US" smtClean="0">
              <a:solidFill>
                <a:srgbClr val="0D0D0D"/>
              </a:solidFill>
            </a:endParaRPr>
          </a:p>
          <a:p>
            <a:pPr marL="227013" lvl="1" indent="-225425">
              <a:lnSpc>
                <a:spcPct val="80000"/>
              </a:lnSpc>
              <a:buFontTx/>
              <a:buNone/>
            </a:pPr>
            <a:endParaRPr lang="en-US" smtClean="0">
              <a:solidFill>
                <a:srgbClr val="0D0D0D"/>
              </a:solidFill>
            </a:endParaRPr>
          </a:p>
          <a:p>
            <a:pPr marL="227013" lvl="1" indent="-225425">
              <a:lnSpc>
                <a:spcPct val="80000"/>
              </a:lnSpc>
            </a:pPr>
            <a:endParaRPr lang="en-US" sz="1000" b="1" smtClean="0">
              <a:solidFill>
                <a:schemeClr val="tx2"/>
              </a:solidFill>
            </a:endParaRPr>
          </a:p>
          <a:p>
            <a:pPr marL="227013" lvl="1" indent="-225425">
              <a:lnSpc>
                <a:spcPct val="80000"/>
              </a:lnSpc>
            </a:pPr>
            <a:endParaRPr lang="en-US" sz="1000" smtClean="0"/>
          </a:p>
          <a:p>
            <a:pPr marL="227013" lvl="1" indent="-225425">
              <a:lnSpc>
                <a:spcPct val="80000"/>
              </a:lnSpc>
            </a:pPr>
            <a:endParaRPr lang="en-US" sz="100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A6949-8901-4E51-80A0-C8371C609DD5}" type="slidenum">
              <a:rPr lang="en-US" smtClean="0">
                <a:latin typeface="Trebuchet MS" pitchFamily="34" charset="0"/>
              </a:rPr>
              <a:pPr/>
              <a:t>12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458200" cy="647700"/>
          </a:xfrm>
        </p:spPr>
        <p:txBody>
          <a:bodyPr/>
          <a:lstStyle/>
          <a:p>
            <a:r>
              <a:rPr lang="en-US" sz="2200" cap="none" smtClean="0"/>
              <a:t>Survey: National Association of State Units on Aging </a:t>
            </a:r>
            <a:br>
              <a:rPr lang="en-US" sz="2200" cap="none" smtClean="0"/>
            </a:br>
            <a:r>
              <a:rPr lang="en-US" sz="2200" cap="none" smtClean="0"/>
              <a:t>July 2009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430213" y="5664200"/>
            <a:ext cx="7772400" cy="3937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066800"/>
            <a:ext cx="855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7099300" y="2463800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Arial Black" pitchFamily="34" charset="0"/>
              </a:rPr>
              <a:t>60% 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8128000" y="1689100"/>
            <a:ext cx="82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Arial Black" pitchFamily="34" charset="0"/>
              </a:rPr>
              <a:t>Nearly 80%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58000" y="3200400"/>
            <a:ext cx="105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Arial Black" pitchFamily="34" charset="0"/>
              </a:rPr>
              <a:t>Over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to Current Assistance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563" y="1082675"/>
            <a:ext cx="8229600" cy="51371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Older adults with serious economic needs often cannot get a comprehensive review of their </a:t>
            </a:r>
            <a:r>
              <a:rPr lang="en-US" sz="2000" b="1" i="1" smtClean="0">
                <a:latin typeface="Arial" charset="0"/>
              </a:rPr>
              <a:t>financial</a:t>
            </a:r>
            <a:r>
              <a:rPr lang="en-US" sz="2000" smtClean="0">
                <a:latin typeface="Arial" charset="0"/>
              </a:rPr>
              <a:t> situation and gain an understanding of various </a:t>
            </a:r>
            <a:r>
              <a:rPr lang="en-US" sz="2000" b="1" i="1" smtClean="0">
                <a:latin typeface="Arial" charset="0"/>
              </a:rPr>
              <a:t>public and private </a:t>
            </a:r>
            <a:r>
              <a:rPr lang="en-US" sz="2000" smtClean="0">
                <a:latin typeface="Arial" charset="0"/>
              </a:rPr>
              <a:t>services that my help, including: </a:t>
            </a:r>
          </a:p>
          <a:p>
            <a:pPr lvl="1">
              <a:lnSpc>
                <a:spcPct val="80000"/>
              </a:lnSpc>
            </a:pPr>
            <a:r>
              <a:rPr lang="en-US" sz="1800" i="1" smtClean="0">
                <a:latin typeface="Arial" charset="0"/>
              </a:rPr>
              <a:t>credit/debt counseling and consolidation, </a:t>
            </a:r>
          </a:p>
          <a:p>
            <a:pPr lvl="1">
              <a:lnSpc>
                <a:spcPct val="80000"/>
              </a:lnSpc>
            </a:pPr>
            <a:r>
              <a:rPr lang="en-US" sz="1800" i="1" smtClean="0">
                <a:latin typeface="Arial" charset="0"/>
              </a:rPr>
              <a:t>foreclosure and bankruptcy assistance, and </a:t>
            </a:r>
          </a:p>
          <a:p>
            <a:pPr lvl="1">
              <a:lnSpc>
                <a:spcPct val="80000"/>
              </a:lnSpc>
            </a:pPr>
            <a:r>
              <a:rPr lang="en-US" sz="1800" i="1" smtClean="0">
                <a:latin typeface="Arial" charset="0"/>
              </a:rPr>
              <a:t>timely and appropriate information regarding leverage home equity.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Services are generally not coordinated and often unresponsive to seniors.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Cold referrals with little or no follow-up.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Resources for “economic casework” are often inadequate or non-existent. If in place, focused on “moving out of poverty” as opposed to “toward economic security.”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384300" y="1143000"/>
          <a:ext cx="62484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939800" y="3898900"/>
            <a:ext cx="19272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Foreclosure counseling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Home repair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Housing options counseling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Renters assistance</a:t>
            </a:r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546100" y="1092200"/>
            <a:ext cx="3225800" cy="71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Eligibility and enrollment assistance 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Emergency assistance for housing/fuel/food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5981700" y="1143000"/>
            <a:ext cx="2628900" cy="76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Employment training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Skill assessments  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Job placement</a:t>
            </a: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2844800" y="5511800"/>
            <a:ext cx="2692400" cy="71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Health insurance counseling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Health promotion and disease prevention 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985000" y="1955800"/>
            <a:ext cx="2159000" cy="291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Credit counseling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Debt management 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Daily Money Management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Financial literacy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Pre-lender HUD certified Reverse Mortgage counseling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Consumer protection/financial abuse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Guardianship</a:t>
            </a:r>
          </a:p>
          <a:p>
            <a:pPr marL="115888" indent="-115888">
              <a:lnSpc>
                <a:spcPct val="90000"/>
              </a:lnSpc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Representative Payee</a:t>
            </a:r>
          </a:p>
        </p:txBody>
      </p:sp>
      <p:sp>
        <p:nvSpPr>
          <p:cNvPr id="9" name="Oval 8"/>
          <p:cNvSpPr/>
          <p:nvPr/>
        </p:nvSpPr>
        <p:spPr>
          <a:xfrm>
            <a:off x="3086100" y="2006600"/>
            <a:ext cx="2870200" cy="2628900"/>
          </a:xfrm>
          <a:prstGeom prst="ellipse">
            <a:avLst/>
          </a:prstGeom>
          <a:solidFill>
            <a:srgbClr val="6F9F8E"/>
          </a:solidFill>
          <a:ln>
            <a:solidFill>
              <a:srgbClr val="6F9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ECONOMIC CASEWORK &amp; SERVICE COORDINATION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BETTER COORDINATION OF COMMUNITY SERVICES COULD HELP ADDRESS ECONOMIC SECURITY NEEDS OF OLDER ADULTS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457200" y="2286000"/>
            <a:ext cx="20955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rebuchet MS" pitchFamily="34" charset="0"/>
              <a:buChar char="▪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 Home and community-based services</a:t>
            </a:r>
          </a:p>
          <a:p>
            <a:pPr>
              <a:spcBef>
                <a:spcPct val="50000"/>
              </a:spcBef>
              <a:buFont typeface="Trebuchet MS" pitchFamily="34" charset="0"/>
              <a:buChar char="▪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 Nutrition programs, transportation, etc.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5816600" y="5029200"/>
            <a:ext cx="29464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>
                <a:latin typeface="Trebuchet MS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Debt and lost pension services</a:t>
            </a:r>
          </a:p>
          <a:p>
            <a:pP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 Eviction prevention</a:t>
            </a:r>
            <a:endParaRPr lang="en-US" sz="1400">
              <a:solidFill>
                <a:srgbClr val="000000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 End of life decisions </a:t>
            </a:r>
          </a:p>
          <a:p>
            <a:pPr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 Assistance securing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54025" y="1384300"/>
            <a:ext cx="82454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Produce a “proof of concept,” that is, that holistic person-centered economic assistance services for older adults are found feasible and increase economic security;</a:t>
            </a:r>
            <a:endParaRPr lang="en-US" sz="1600" dirty="0">
              <a:solidFill>
                <a:srgbClr val="1C1C1C"/>
              </a:solidFill>
              <a:latin typeface="+mn-lt"/>
            </a:endParaRP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Institute holistic person-centered economic services in eight to ten pilot communities with established plans for sustainability;</a:t>
            </a:r>
            <a:endParaRPr lang="en-US" sz="1600" dirty="0">
              <a:solidFill>
                <a:srgbClr val="1C1C1C"/>
              </a:solidFill>
              <a:latin typeface="+mn-lt"/>
            </a:endParaRP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Serve 5,000 low-income seniors and help them to achieve greater economic security;</a:t>
            </a: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Engage national organizations and ensure that project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learnings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drive public policy recommendations and plans for program replication and scaling; and </a:t>
            </a: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Develop a shared increased understanding of:</a:t>
            </a:r>
          </a:p>
          <a:p>
            <a:pPr marL="684213" lvl="2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the demand for economic assistance by seniors; </a:t>
            </a:r>
          </a:p>
          <a:p>
            <a:pPr marL="684213" lvl="2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what it takes to develop, operate and finance various service models; </a:t>
            </a:r>
          </a:p>
          <a:p>
            <a:pPr marL="684213" lvl="2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the needs not resolved through these services; and</a:t>
            </a:r>
          </a:p>
          <a:p>
            <a:pPr marL="684213" lvl="2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baseline expectations regarding the investment and the return. </a:t>
            </a:r>
            <a:endParaRPr lang="en-US" sz="1600" dirty="0">
              <a:solidFill>
                <a:srgbClr val="1C1C1C"/>
              </a:solidFill>
              <a:latin typeface="+mn-lt"/>
            </a:endParaRP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1C1C1C"/>
              </a:solidFill>
              <a:latin typeface="Trebuchet MS" pitchFamily="34" charset="0"/>
            </a:endParaRPr>
          </a:p>
          <a:p>
            <a:pPr marL="227013" lvl="1" indent="-225425">
              <a:spcBef>
                <a:spcPct val="20000"/>
              </a:spcBef>
              <a:buClr>
                <a:srgbClr val="A30046"/>
              </a:buClr>
              <a:buFont typeface="Wingdings" pitchFamily="2" charset="2"/>
              <a:buChar char="§"/>
              <a:defRPr/>
            </a:pPr>
            <a:endParaRPr lang="en-US" sz="500" dirty="0">
              <a:solidFill>
                <a:srgbClr val="1C1C1C"/>
              </a:solidFill>
              <a:latin typeface="Trebuchet MS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600" smtClean="0"/>
              <a:t>Goals of the National Multi-Site Demonstration</a:t>
            </a:r>
            <a:endParaRPr lang="en-US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19100" y="195263"/>
            <a:ext cx="8229600" cy="714375"/>
          </a:xfrm>
        </p:spPr>
        <p:txBody>
          <a:bodyPr/>
          <a:lstStyle/>
          <a:p>
            <a:pPr eaLnBrk="1" hangingPunct="1"/>
            <a:r>
              <a:rPr lang="en-US" sz="3600" smtClean="0"/>
              <a:t>Closing the 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2296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27100"/>
            <a:ext cx="8610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778000" y="2781300"/>
            <a:ext cx="1244600" cy="889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47% of economic security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88100" y="2413000"/>
            <a:ext cx="11684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62% of economic security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330200" y="6311900"/>
            <a:ext cx="8585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more information, visit Wider Opportunities for Women – </a:t>
            </a:r>
            <a:r>
              <a:rPr lang="en-US">
                <a:hlinkClick r:id="rId4"/>
              </a:rPr>
              <a:t>www.wowonline.org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68300"/>
            <a:ext cx="8053387" cy="571500"/>
          </a:xfrm>
        </p:spPr>
        <p:txBody>
          <a:bodyPr/>
          <a:lstStyle/>
          <a:p>
            <a:pPr>
              <a:defRPr/>
            </a:pPr>
            <a:r>
              <a:rPr lang="en-US" sz="2800" cap="none" dirty="0" smtClean="0"/>
              <a:t>Forging a Pathway to Economic Security</a:t>
            </a:r>
            <a:endParaRPr lang="en-US" sz="2800" dirty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28700"/>
            <a:ext cx="7772400" cy="5003800"/>
          </a:xfrm>
        </p:spPr>
        <p:txBody>
          <a:bodyPr/>
          <a:lstStyle/>
          <a:p>
            <a:r>
              <a:rPr lang="en-US" sz="1600" smtClean="0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600" smtClean="0"/>
              <a:t>  Since 2001, BenefitsCheckUp® has helped over 2.3 million people find over $7.3 billion worth of the annual benefits. The average person age 65 and older with an income of 125% of the federal poverty level (FPL) was eligible for and not receiving </a:t>
            </a:r>
            <a:r>
              <a:rPr lang="en-US" sz="1600" b="1" smtClean="0"/>
              <a:t>public benefits valued at $6,985 annually.  </a:t>
            </a:r>
          </a:p>
          <a:p>
            <a:pPr>
              <a:buFont typeface="Wingdings" pitchFamily="2" charset="2"/>
              <a:buChar char="Ø"/>
            </a:pPr>
            <a:endParaRPr lang="en-US" sz="1200" smtClean="0"/>
          </a:p>
          <a:p>
            <a:pPr>
              <a:buFont typeface="Wingdings" pitchFamily="2" charset="2"/>
              <a:buChar char="ü"/>
            </a:pPr>
            <a:r>
              <a:rPr lang="en-US" sz="1600" smtClean="0"/>
              <a:t>  According to NCOA Reverse Mortgage Counseling research, the average low-income homeowner was found to be eligible for about </a:t>
            </a:r>
            <a:r>
              <a:rPr lang="en-US" sz="1600" b="1" smtClean="0"/>
              <a:t>$5,000 in public benefits </a:t>
            </a:r>
            <a:r>
              <a:rPr lang="en-US" sz="1600" smtClean="0"/>
              <a:t>and also qualified for a </a:t>
            </a:r>
            <a:r>
              <a:rPr lang="en-US" sz="1600" b="1" smtClean="0"/>
              <a:t>reverse mortgage that provided about $5,832 annually</a:t>
            </a:r>
            <a:r>
              <a:rPr lang="en-US" sz="160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i="1" smtClean="0"/>
              <a:t>  In 2007, almost 80% of older households owned a home and almost 65% had no mortgage. Although, about 13.2 million older adults are likely candidates for reverse mortgages, only 2% of older homeowners have drawn upon reverse mortgage services to date.</a:t>
            </a:r>
          </a:p>
          <a:p>
            <a:pPr lvl="1">
              <a:buFont typeface="Wingdings" pitchFamily="2" charset="2"/>
              <a:buChar char="Ø"/>
            </a:pPr>
            <a:endParaRPr lang="en-US" sz="1200" smtClean="0"/>
          </a:p>
          <a:p>
            <a:pPr>
              <a:buFont typeface="Wingdings" pitchFamily="2" charset="2"/>
              <a:buChar char="ü"/>
            </a:pPr>
            <a:r>
              <a:rPr lang="en-US" sz="1600" smtClean="0"/>
              <a:t>  Health insurance counseling is another service that can save seniors money. In 2006 older consumers averaged </a:t>
            </a:r>
            <a:r>
              <a:rPr lang="en-US" sz="1600" smtClean="0">
                <a:hlinkClick r:id="rId2"/>
              </a:rPr>
              <a:t>out-of-pocket health care expenditures of $4,631</a:t>
            </a:r>
            <a:r>
              <a:rPr lang="en-US" sz="1600" smtClean="0"/>
              <a:t>. Older Americans spent 12.7% of their total expenditures on health, more than twice the proportion spent by all consumers (5.7%). Many consumers could save money by shopping more </a:t>
            </a:r>
            <a:r>
              <a:rPr lang="en-US" sz="1600" b="1" smtClean="0"/>
              <a:t>wisely for Medigap </a:t>
            </a:r>
            <a:r>
              <a:rPr lang="en-US" sz="1600" smtClean="0"/>
              <a:t>and </a:t>
            </a:r>
            <a:r>
              <a:rPr lang="en-US" sz="1600" b="1" smtClean="0"/>
              <a:t>Medicare Part D coverage</a:t>
            </a:r>
            <a:r>
              <a:rPr lang="en-US" sz="1600" smtClean="0"/>
              <a:t>.   </a:t>
            </a:r>
          </a:p>
          <a:p>
            <a:pPr>
              <a:buFont typeface="Wingdings" pitchFamily="2" charset="2"/>
              <a:buChar char="ü"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0" y="1181100"/>
            <a:ext cx="5892800" cy="5067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3022600" y="1200150"/>
            <a:ext cx="58801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ACTIVITIES</a:t>
            </a:r>
          </a:p>
          <a:p>
            <a:endParaRPr lang="en-US" sz="800" u="sng">
              <a:solidFill>
                <a:srgbClr val="002060"/>
              </a:solidFill>
            </a:endParaRPr>
          </a:p>
          <a:p>
            <a:r>
              <a:rPr lang="en-US" sz="1600" b="1" u="sng">
                <a:solidFill>
                  <a:srgbClr val="002060"/>
                </a:solidFill>
              </a:rPr>
              <a:t>Multi-Community Initiative</a:t>
            </a:r>
            <a:r>
              <a:rPr lang="en-US" sz="1600" b="1">
                <a:solidFill>
                  <a:srgbClr val="002060"/>
                </a:solidFill>
              </a:rPr>
              <a:t> </a:t>
            </a:r>
          </a:p>
          <a:p>
            <a:r>
              <a:rPr lang="en-US" sz="1600">
                <a:solidFill>
                  <a:srgbClr val="002060"/>
                </a:solidFill>
              </a:rPr>
              <a:t>Collaboratively develop, implement, and evaluate </a:t>
            </a:r>
            <a:r>
              <a:rPr lang="en-US" sz="1600" b="1">
                <a:solidFill>
                  <a:srgbClr val="002060"/>
                </a:solidFill>
              </a:rPr>
              <a:t>12</a:t>
            </a:r>
            <a:r>
              <a:rPr lang="en-US" sz="1600">
                <a:solidFill>
                  <a:srgbClr val="002060"/>
                </a:solidFill>
              </a:rPr>
              <a:t> innovative community-based interventions to address the economic security needs of at least </a:t>
            </a:r>
            <a:r>
              <a:rPr lang="en-US" sz="1600" b="1">
                <a:solidFill>
                  <a:srgbClr val="002060"/>
                </a:solidFill>
              </a:rPr>
              <a:t>5,000</a:t>
            </a:r>
            <a:r>
              <a:rPr lang="en-US" sz="1600">
                <a:solidFill>
                  <a:srgbClr val="002060"/>
                </a:solidFill>
              </a:rPr>
              <a:t> older adults</a:t>
            </a:r>
          </a:p>
          <a:p>
            <a:r>
              <a:rPr lang="en-US" sz="1600">
                <a:solidFill>
                  <a:srgbClr val="002060"/>
                </a:solidFill>
              </a:rPr>
              <a:t>  </a:t>
            </a:r>
          </a:p>
          <a:p>
            <a:r>
              <a:rPr lang="en-US" sz="1600" b="1" u="sng">
                <a:solidFill>
                  <a:srgbClr val="002060"/>
                </a:solidFill>
              </a:rPr>
              <a:t>National Strategy and Vision </a:t>
            </a:r>
            <a:endParaRPr lang="en-US" sz="1600" b="1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 Convene national aging organizations to support local demonstration projects and to make recommendations for policy changes that will more holistically meet the needs of seniors affected by the economic downturn</a:t>
            </a:r>
          </a:p>
          <a:p>
            <a:pPr>
              <a:buFont typeface="Arial" charset="0"/>
              <a:buChar char="•"/>
            </a:pPr>
            <a:endParaRPr lang="en-US" sz="160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 Explore short-term and long-term policy and funding initiatives</a:t>
            </a:r>
          </a:p>
          <a:p>
            <a:endParaRPr lang="en-US" sz="160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2060"/>
                </a:solidFill>
              </a:rPr>
              <a:t> Inform national policymakers</a:t>
            </a:r>
            <a:r>
              <a:rPr lang="en-US" sz="1600" u="sng">
                <a:solidFill>
                  <a:srgbClr val="002060"/>
                </a:solidFill>
              </a:rPr>
              <a:t> </a:t>
            </a:r>
            <a:endParaRPr lang="en-US" sz="1600">
              <a:solidFill>
                <a:srgbClr val="002060"/>
              </a:solidFill>
            </a:endParaRPr>
          </a:p>
          <a:p>
            <a:r>
              <a:rPr lang="en-US" sz="1600">
                <a:solidFill>
                  <a:srgbClr val="002060"/>
                </a:solidFill>
              </a:rPr>
              <a:t> </a:t>
            </a:r>
          </a:p>
          <a:p>
            <a:r>
              <a:rPr lang="en-US" sz="1600" b="1" u="sng">
                <a:solidFill>
                  <a:srgbClr val="002060"/>
                </a:solidFill>
              </a:rPr>
              <a:t>Decision Support Services</a:t>
            </a:r>
            <a:r>
              <a:rPr lang="en-US" sz="1600" b="1">
                <a:solidFill>
                  <a:srgbClr val="002060"/>
                </a:solidFill>
              </a:rPr>
              <a:t> </a:t>
            </a:r>
          </a:p>
          <a:p>
            <a:r>
              <a:rPr lang="en-US" sz="1600">
                <a:solidFill>
                  <a:srgbClr val="002060"/>
                </a:solidFill>
              </a:rPr>
              <a:t>Beta test an “EconomicCheckUp” technology to enable a     </a:t>
            </a:r>
          </a:p>
          <a:p>
            <a:r>
              <a:rPr lang="en-US" sz="1600">
                <a:solidFill>
                  <a:srgbClr val="002060"/>
                </a:solidFill>
              </a:rPr>
              <a:t>   person-centered assessment</a:t>
            </a:r>
          </a:p>
        </p:txBody>
      </p:sp>
      <p:sp>
        <p:nvSpPr>
          <p:cNvPr id="29700" name="TextBox 13"/>
          <p:cNvSpPr txBox="1">
            <a:spLocks noChangeArrowheads="1"/>
          </p:cNvSpPr>
          <p:nvPr/>
        </p:nvSpPr>
        <p:spPr bwMode="auto">
          <a:xfrm>
            <a:off x="254000" y="1244600"/>
            <a:ext cx="2552700" cy="4894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</a:rPr>
              <a:t>INPUTS</a:t>
            </a:r>
          </a:p>
          <a:p>
            <a:endParaRPr lang="en-US" sz="800">
              <a:solidFill>
                <a:srgbClr val="002060"/>
              </a:solidFill>
            </a:endParaRPr>
          </a:p>
          <a:p>
            <a:r>
              <a:rPr lang="en-US" sz="1400">
                <a:solidFill>
                  <a:srgbClr val="002060"/>
                </a:solidFill>
              </a:rPr>
              <a:t>Financial support of $3 million over 3 years (Weinberg, Atlantic Phil, SCSEP, local cash match).</a:t>
            </a:r>
          </a:p>
          <a:p>
            <a:r>
              <a:rPr lang="en-US" sz="1400">
                <a:solidFill>
                  <a:srgbClr val="002060"/>
                </a:solidFill>
              </a:rPr>
              <a:t> </a:t>
            </a:r>
          </a:p>
          <a:p>
            <a:r>
              <a:rPr lang="en-US" sz="1400">
                <a:solidFill>
                  <a:srgbClr val="002060"/>
                </a:solidFill>
              </a:rPr>
              <a:t>Current NCOA Benefits Outreach and Enrollment efforts, Policy &amp; Advocacy Capacity, BenefitsCheckUp®, and Civic Engagement Models of Significant Service. </a:t>
            </a:r>
          </a:p>
          <a:p>
            <a:endParaRPr lang="en-US" sz="1200">
              <a:solidFill>
                <a:srgbClr val="002060"/>
              </a:solidFill>
            </a:endParaRPr>
          </a:p>
          <a:p>
            <a:r>
              <a:rPr lang="en-US" sz="1400">
                <a:solidFill>
                  <a:srgbClr val="002060"/>
                </a:solidFill>
              </a:rPr>
              <a:t>Corporate Sponsorship</a:t>
            </a:r>
          </a:p>
          <a:p>
            <a:r>
              <a:rPr lang="en-US" sz="1400">
                <a:solidFill>
                  <a:srgbClr val="002060"/>
                </a:solidFill>
              </a:rPr>
              <a:t> </a:t>
            </a:r>
          </a:p>
          <a:p>
            <a:r>
              <a:rPr lang="en-US" sz="1400">
                <a:solidFill>
                  <a:srgbClr val="002060"/>
                </a:solidFill>
              </a:rPr>
              <a:t>Leverage: Networks of community partners and service organizations providing benefits assistance, job training and other direct assistance to low-income seniors.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93700" y="220663"/>
            <a:ext cx="84328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b="1" kern="0" dirty="0">
              <a:solidFill>
                <a:srgbClr val="193989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600" kern="0" dirty="0">
                <a:solidFill>
                  <a:srgbClr val="193989"/>
                </a:solidFill>
                <a:latin typeface="Georgia" pitchFamily="18" charset="0"/>
                <a:ea typeface="+mj-ea"/>
                <a:cs typeface="+mj-cs"/>
              </a:rPr>
              <a:t>NCOA’s National Economic Security Initiative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200" y="1155700"/>
            <a:ext cx="2590800" cy="508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25700" y="1181100"/>
            <a:ext cx="927100" cy="420688"/>
          </a:xfrm>
          <a:prstGeom prst="rightArrow">
            <a:avLst/>
          </a:prstGeom>
          <a:solidFill>
            <a:srgbClr val="6F9F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49263" y="1608138"/>
            <a:ext cx="8229600" cy="4395787"/>
          </a:xfrm>
        </p:spPr>
        <p:txBody>
          <a:bodyPr/>
          <a:lstStyle/>
          <a:p>
            <a:r>
              <a:rPr lang="en-US" smtClean="0"/>
              <a:t>Provide demographic profile of economically disadvantaged older adults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Introduce a new national initiative using a person-centered approach  to alleviate economic insecurity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Explore PathStone’s approaches to implementing a holistic approach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4852F9-C5D8-475B-8B6F-40DC0A2484C7}" type="slidenum">
              <a:rPr lang="en-US" smtClean="0">
                <a:latin typeface="Trebuchet MS" pitchFamily="34" charset="0"/>
              </a:rPr>
              <a:pPr/>
              <a:t>2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4500" y="246063"/>
            <a:ext cx="8470900" cy="714375"/>
          </a:xfrm>
        </p:spPr>
        <p:txBody>
          <a:bodyPr/>
          <a:lstStyle/>
          <a:p>
            <a:r>
              <a:rPr lang="en-US" sz="2600" smtClean="0"/>
              <a:t>Economic Security Service Center: </a:t>
            </a:r>
            <a:r>
              <a:rPr lang="en-US" sz="2200" smtClean="0"/>
              <a:t>Pilot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1168400"/>
            <a:ext cx="84328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National Multi-community Demonstration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- </a:t>
            </a: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Supported by Weinberg</a:t>
            </a: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Baltimore – Creating Assets, Savings, and Hope (CASH) Campaign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Chicago –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AgeOptions</a:t>
            </a: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Cleveland – Department on Aging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Detroit – Area Agency on Aging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Los Angeles – Insight Center for Community Economic Development </a:t>
            </a:r>
          </a:p>
          <a:p>
            <a:pPr lvl="4"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(in partnership with the AAAs in the City &amp; the County)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Milwaukee – Aurora Family Services with the Department on Aging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New York City – Lenox Hill Neighborhood House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Tucson – United Way of Tucson and Southern Arizona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 Narrow" pitchFamily="34" charset="0"/>
              </a:rPr>
              <a:t>SCSEP Resource Centers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en-US" sz="2000" i="1" dirty="0">
                <a:solidFill>
                  <a:srgbClr val="000000"/>
                </a:solidFill>
                <a:latin typeface="Arial Narrow" pitchFamily="34" charset="0"/>
              </a:rPr>
              <a:t>Supported by DOL Stimulus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San Francisco, 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Trenton, NJ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New York State – </a:t>
            </a:r>
            <a:r>
              <a:rPr lang="en-US" sz="2000" dirty="0" err="1">
                <a:solidFill>
                  <a:srgbClr val="000000"/>
                </a:solidFill>
                <a:latin typeface="Arial Narrow" pitchFamily="34" charset="0"/>
              </a:rPr>
              <a:t>PathStone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Corporation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   Alexandria, VA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Create Economic Security—Share Ideas Online!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87438"/>
            <a:ext cx="6781800" cy="4702175"/>
          </a:xfrm>
        </p:spPr>
        <p:txBody>
          <a:bodyPr/>
          <a:lstStyle/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Clr>
                <a:schemeClr val="hlink"/>
              </a:buClr>
              <a:buSzTx/>
              <a:buFontTx/>
              <a:buNone/>
            </a:pPr>
            <a:endParaRPr lang="en-US" sz="800" b="1" smtClean="0">
              <a:solidFill>
                <a:srgbClr val="193989"/>
              </a:solidFill>
            </a:endParaRP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Clr>
                <a:schemeClr val="hlink"/>
              </a:buClr>
              <a:buSzTx/>
              <a:buFontTx/>
              <a:buNone/>
            </a:pPr>
            <a:r>
              <a:rPr lang="en-US" sz="2500" b="1" smtClean="0">
                <a:solidFill>
                  <a:srgbClr val="193989"/>
                </a:solidFill>
              </a:rPr>
              <a:t>Share Your Big Ideas on The Exchange 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Clr>
                <a:schemeClr val="hlink"/>
              </a:buClr>
              <a:buSzTx/>
              <a:buFontTx/>
              <a:buNone/>
            </a:pPr>
            <a:r>
              <a:rPr lang="en-US" sz="2400" b="1" smtClean="0">
                <a:solidFill>
                  <a:srgbClr val="193989"/>
                </a:solidFill>
              </a:rPr>
              <a:t>(</a:t>
            </a:r>
            <a:r>
              <a:rPr lang="en-US" sz="2400" b="1" smtClean="0">
                <a:solidFill>
                  <a:srgbClr val="193989"/>
                </a:solidFill>
                <a:hlinkClick r:id="rId2"/>
              </a:rPr>
              <a:t>AgingExchange.org</a:t>
            </a:r>
            <a:r>
              <a:rPr lang="en-US" sz="2400" b="1" smtClean="0">
                <a:solidFill>
                  <a:srgbClr val="193989"/>
                </a:solidFill>
              </a:rPr>
              <a:t>)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1800" b="1" smtClean="0"/>
              <a:t>How can we make economic security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1800" b="1" smtClean="0"/>
              <a:t>a goal of the Older Americans Act?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</a:pPr>
            <a:r>
              <a:rPr lang="en-US" sz="1800" smtClean="0"/>
              <a:t>Post your ideas.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</a:pPr>
            <a:r>
              <a:rPr lang="en-US" sz="1800" smtClean="0"/>
              <a:t>Read and vote on others’ ideas.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endParaRPr lang="en-US" sz="1800" smtClean="0"/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2500" b="1" smtClean="0">
                <a:solidFill>
                  <a:srgbClr val="193989"/>
                </a:solidFill>
              </a:rPr>
              <a:t>Trade Practical Tips on Crossroads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2400" b="1" smtClean="0">
                <a:solidFill>
                  <a:srgbClr val="193989"/>
                </a:solidFill>
              </a:rPr>
              <a:t>(</a:t>
            </a:r>
            <a:r>
              <a:rPr lang="en-US" sz="2400" b="1" smtClean="0">
                <a:solidFill>
                  <a:srgbClr val="193989"/>
                </a:solidFill>
                <a:hlinkClick r:id="rId3"/>
              </a:rPr>
              <a:t>NCOACrossroads.org</a:t>
            </a:r>
            <a:r>
              <a:rPr lang="en-US" sz="2400" b="1" smtClean="0">
                <a:solidFill>
                  <a:srgbClr val="193989"/>
                </a:solidFill>
              </a:rPr>
              <a:t>)</a:t>
            </a:r>
            <a:endParaRPr lang="en-US" sz="2400" smtClean="0"/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1800" b="1" smtClean="0"/>
              <a:t>Share lessons learned—and referrals to other 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  <a:buFontTx/>
              <a:buNone/>
            </a:pPr>
            <a:r>
              <a:rPr lang="en-US" sz="1800" b="1" smtClean="0"/>
              <a:t>service providers.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</a:pPr>
            <a:r>
              <a:rPr lang="en-US" sz="1800" smtClean="0"/>
              <a:t>Meet colleagues nationwide who you can call on for help.</a:t>
            </a:r>
          </a:p>
          <a:p>
            <a:pPr marL="227013" lvl="1" indent="-225425" eaLnBrk="1" hangingPunct="1">
              <a:lnSpc>
                <a:spcPct val="90000"/>
              </a:lnSpc>
              <a:spcBef>
                <a:spcPts val="475"/>
              </a:spcBef>
            </a:pPr>
            <a:r>
              <a:rPr lang="en-US" sz="1800" smtClean="0"/>
              <a:t>Get their advice on your day-to-day challenges.</a:t>
            </a:r>
            <a:endParaRPr lang="en-US" sz="1800" b="1" smtClean="0"/>
          </a:p>
        </p:txBody>
      </p:sp>
      <p:pic>
        <p:nvPicPr>
          <p:cNvPr id="31748" name="Picture 5" descr="C:\Documents and Settings\Donna2\Desktop\Saved Files\MyNCOA Pics\Businesswom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963" y="1755775"/>
            <a:ext cx="24796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309563"/>
            <a:ext cx="8229600" cy="714375"/>
          </a:xfrm>
        </p:spPr>
        <p:txBody>
          <a:bodyPr/>
          <a:lstStyle/>
          <a:p>
            <a:r>
              <a:rPr lang="en-US" smtClean="0"/>
              <a:t>Profile: Economically Disadvantaged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155700" y="6248400"/>
            <a:ext cx="529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</a:t>
            </a:r>
          </a:p>
        </p:txBody>
      </p:sp>
      <p:sp>
        <p:nvSpPr>
          <p:cNvPr id="15364" name="Rectangle 9"/>
          <p:cNvSpPr txBox="1">
            <a:spLocks noChangeArrowheads="1"/>
          </p:cNvSpPr>
          <p:nvPr/>
        </p:nvSpPr>
        <p:spPr bwMode="auto">
          <a:xfrm>
            <a:off x="423863" y="1239838"/>
            <a:ext cx="82296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endParaRPr lang="en-US" sz="800">
              <a:solidFill>
                <a:srgbClr val="000000"/>
              </a:solidFill>
              <a:latin typeface="Trebuchet MS" pitchFamily="34" charset="0"/>
            </a:endParaRPr>
          </a:p>
          <a:p>
            <a:pPr marL="225425" indent="-225425" eaLnBrk="0" hangingPunct="0">
              <a:spcBef>
                <a:spcPct val="20000"/>
              </a:spcBef>
              <a:buClr>
                <a:srgbClr val="012A5E"/>
              </a:buClr>
              <a:buSzPct val="80000"/>
              <a:buFont typeface="Wingdings" pitchFamily="2" charset="2"/>
              <a:buChar char="§"/>
            </a:pPr>
            <a:endParaRPr lang="en-US" sz="800">
              <a:solidFill>
                <a:srgbClr val="000000"/>
              </a:solidFill>
              <a:latin typeface="Trebuchet MS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A30046"/>
              </a:buClr>
              <a:buSzPct val="80000"/>
            </a:pPr>
            <a:r>
              <a:rPr lang="en-US" sz="110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30046"/>
              </a:buClr>
              <a:buSzPct val="80000"/>
            </a:pPr>
            <a:r>
              <a:rPr lang="en-US" sz="1100">
                <a:solidFill>
                  <a:srgbClr val="000000"/>
                </a:solidFill>
                <a:latin typeface="Trebuchet MS" pitchFamily="34" charset="0"/>
              </a:rPr>
              <a:t>	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A30046"/>
              </a:buClr>
              <a:buSzPct val="80000"/>
              <a:buFontTx/>
              <a:buChar char="•"/>
            </a:pPr>
            <a:endParaRPr lang="en-US" sz="10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39738" y="1676400"/>
            <a:ext cx="83740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Trebuchet MS" pitchFamily="34" charset="0"/>
              </a:rPr>
              <a:t>What: </a:t>
            </a:r>
            <a:r>
              <a:rPr lang="en-US" sz="2200">
                <a:latin typeface="Trebuchet MS" pitchFamily="34" charset="0"/>
              </a:rPr>
              <a:t>Identified economically disadvantaged older adults measured by % of federal poverty level (FPL) and risk factors for economic insecurity</a:t>
            </a:r>
          </a:p>
          <a:p>
            <a:r>
              <a:rPr lang="en-US" sz="2000"/>
              <a:t> </a:t>
            </a:r>
            <a:endParaRPr lang="en-US" sz="2200"/>
          </a:p>
          <a:p>
            <a:r>
              <a:rPr lang="en-US" sz="2200" b="1">
                <a:latin typeface="Trebuchet MS" pitchFamily="34" charset="0"/>
              </a:rPr>
              <a:t>How:</a:t>
            </a:r>
            <a:r>
              <a:rPr lang="en-US" sz="2200">
                <a:latin typeface="Trebuchet MS" pitchFamily="34" charset="0"/>
              </a:rPr>
              <a:t> Using 2008 American Community Survey (ACS) and the 2008 Current Population Survey (CPS) Annual Social and Economic Supplement (ASEC) data for profile and secondary sources for risk factors</a:t>
            </a:r>
          </a:p>
          <a:p>
            <a:r>
              <a:rPr lang="en-US" sz="2200">
                <a:latin typeface="Trebuchet MS" pitchFamily="34" charset="0"/>
              </a:rPr>
              <a:t> </a:t>
            </a:r>
          </a:p>
          <a:p>
            <a:r>
              <a:rPr lang="en-US" sz="2200" b="1">
                <a:latin typeface="Trebuchet MS" pitchFamily="34" charset="0"/>
              </a:rPr>
              <a:t>Why:</a:t>
            </a:r>
            <a:r>
              <a:rPr lang="en-US" sz="2200">
                <a:latin typeface="Trebuchet MS" pitchFamily="34" charset="0"/>
              </a:rPr>
              <a:t> To target services appropriately to those older adults most at risk for economic insecurity</a:t>
            </a:r>
          </a:p>
          <a:p>
            <a:pPr marL="1141413" lvl="3" indent="-225425" eaLnBrk="0" hangingPunct="0">
              <a:lnSpc>
                <a:spcPct val="80000"/>
              </a:lnSpc>
              <a:spcBef>
                <a:spcPct val="20000"/>
              </a:spcBef>
              <a:buClr>
                <a:srgbClr val="A30046"/>
              </a:buClr>
              <a:buSzPct val="80000"/>
            </a:pPr>
            <a:endParaRPr lang="en-US" sz="2400">
              <a:latin typeface="Trebuchet MS" pitchFamily="34" charset="0"/>
            </a:endParaRPr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AA40EA-DF90-4E32-AABD-C1C84DFF4E8B}" type="slidenum">
              <a:rPr lang="en-US" smtClean="0">
                <a:latin typeface="Trebuchet MS" pitchFamily="34" charset="0"/>
              </a:rPr>
              <a:pPr/>
              <a:t>3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and Research Findings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49263" y="1100138"/>
            <a:ext cx="8491537" cy="4903787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31% of adults 65+ struggled to get by on income below 200% FPL</a:t>
            </a:r>
          </a:p>
          <a:p>
            <a:endParaRPr lang="en-US" sz="1200" smtClean="0"/>
          </a:p>
          <a:p>
            <a:r>
              <a:rPr lang="en-US" smtClean="0"/>
              <a:t>Women fared worse than men with, 38% economically disadvantaged compared to 23% of men.</a:t>
            </a:r>
          </a:p>
          <a:p>
            <a:pPr lvl="1"/>
            <a:r>
              <a:rPr lang="en-US" sz="2200" smtClean="0"/>
              <a:t>White women comprised 50% of those below poverty; and </a:t>
            </a:r>
          </a:p>
          <a:p>
            <a:pPr lvl="1"/>
            <a:r>
              <a:rPr lang="en-US" sz="2200" smtClean="0"/>
              <a:t>50% of Black women had income at or below 200% of FPL.</a:t>
            </a:r>
          </a:p>
          <a:p>
            <a:pPr lvl="1"/>
            <a:endParaRPr lang="en-US" sz="1200" smtClean="0"/>
          </a:p>
          <a:p>
            <a:r>
              <a:rPr lang="en-US" smtClean="0"/>
              <a:t>Communities of Color were disproportionally represented.</a:t>
            </a:r>
          </a:p>
          <a:p>
            <a:endParaRPr lang="en-US" sz="1200" smtClean="0"/>
          </a:p>
          <a:p>
            <a:r>
              <a:rPr lang="en-US" smtClean="0"/>
              <a:t>If net worth were figured into poverty estimates, the racial/ethnic gap in poverty would widen. </a:t>
            </a:r>
          </a:p>
          <a:p>
            <a:endParaRPr lang="en-US" sz="1200" smtClean="0"/>
          </a:p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69E4B9-1FB5-421B-9B41-6A5D9DB9A9C2}" type="slidenum">
              <a:rPr lang="en-US" smtClean="0">
                <a:latin typeface="Trebuchet MS" pitchFamily="34" charset="0"/>
              </a:rPr>
              <a:pPr/>
              <a:t>4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9263" y="1341438"/>
            <a:ext cx="8229600" cy="4903787"/>
          </a:xfrm>
        </p:spPr>
        <p:txBody>
          <a:bodyPr/>
          <a:lstStyle/>
          <a:p>
            <a:r>
              <a:rPr lang="en-US" smtClean="0"/>
              <a:t>In 1990, only 42% of men and 28% of women ages 62-64 were in the labor force; by 2008 the rates had risen to 52% of men and 41% of women.</a:t>
            </a:r>
          </a:p>
          <a:p>
            <a:r>
              <a:rPr lang="en-US" smtClean="0"/>
              <a:t>Due to the recession, 44% of workers age 50+ have delayed retirement.</a:t>
            </a:r>
          </a:p>
          <a:p>
            <a:r>
              <a:rPr lang="en-US" smtClean="0"/>
              <a:t>The unemployment rate for age 55+ is at an all-time high (7%) with it taking on average 7 months to secure employment.</a:t>
            </a:r>
          </a:p>
          <a:p>
            <a:r>
              <a:rPr lang="en-US" smtClean="0"/>
              <a:t>Inequities in employment trends persist:</a:t>
            </a:r>
          </a:p>
          <a:p>
            <a:pPr lvl="1"/>
            <a:r>
              <a:rPr lang="en-US" sz="2200" smtClean="0"/>
              <a:t>In 2008, 56% of Blacks age 55-64 were in the labor force compared to 66% of Whites of the same age; and</a:t>
            </a:r>
          </a:p>
          <a:p>
            <a:pPr lvl="1"/>
            <a:r>
              <a:rPr lang="en-US" sz="2200" smtClean="0"/>
              <a:t>Among age 55+, Hispanics had the highest unemployment rates (12.6%) during the peak in July 2009.</a:t>
            </a:r>
          </a:p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4016D-47AF-43D3-9626-0A414006F3B3}" type="slidenum">
              <a:rPr lang="en-US" smtClean="0">
                <a:latin typeface="Trebuchet MS" pitchFamily="34" charset="0"/>
              </a:rPr>
              <a:pPr/>
              <a:t>5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Savings and Debt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4663" y="1112838"/>
            <a:ext cx="8229600" cy="4903787"/>
          </a:xfrm>
        </p:spPr>
        <p:txBody>
          <a:bodyPr/>
          <a:lstStyle/>
          <a:p>
            <a:endParaRPr lang="en-US" sz="1000" smtClean="0"/>
          </a:p>
          <a:p>
            <a:r>
              <a:rPr lang="en-US" smtClean="0"/>
              <a:t>Due to the market’s decline, the Dow lost more than 50% of its value, and the value of equity assets in workplace retirement funds fell by $4 trillion.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r>
              <a:rPr lang="en-US" smtClean="0"/>
              <a:t>96% of Americans age 65-69 with income below the poverty threshold possess retirement savings of less than $10,000.</a:t>
            </a:r>
          </a:p>
          <a:p>
            <a:endParaRPr lang="en-US" sz="1200" smtClean="0"/>
          </a:p>
          <a:p>
            <a:r>
              <a:rPr lang="en-US" smtClean="0"/>
              <a:t>According to a study released in late 2009, low- and middle-income consumers age 65+ carried $10,235 in average credit card debt</a:t>
            </a:r>
            <a:r>
              <a:rPr lang="en-US" b="1" smtClean="0"/>
              <a:t> </a:t>
            </a:r>
            <a:r>
              <a:rPr lang="en-US" smtClean="0"/>
              <a:t>in 2008.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E62C1C-5073-4AFE-A956-12B2CCFDBB85}" type="slidenum">
              <a:rPr lang="en-US" smtClean="0">
                <a:latin typeface="Trebuchet MS" pitchFamily="34" charset="0"/>
              </a:rPr>
              <a:pPr/>
              <a:t>6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 Costs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1963" y="1303338"/>
            <a:ext cx="8229600" cy="4903787"/>
          </a:xfrm>
        </p:spPr>
        <p:txBody>
          <a:bodyPr/>
          <a:lstStyle/>
          <a:p>
            <a:r>
              <a:rPr lang="en-US" smtClean="0"/>
              <a:t>Between 1999 and 2008, premiums increased 119%, exceeding 34% growth in wages and 29% rise in inflation.</a:t>
            </a:r>
          </a:p>
          <a:p>
            <a:endParaRPr lang="en-US" sz="1200" smtClean="0"/>
          </a:p>
          <a:p>
            <a:r>
              <a:rPr lang="en-US" smtClean="0"/>
              <a:t>In 2006, almost 50% of older adults in the lowest third of the income distribution devoted one-fifth of their annual income to medical costs, including premiums, deductibles and other services not covered by Medicare.</a:t>
            </a:r>
          </a:p>
          <a:p>
            <a:endParaRPr lang="en-US" sz="1200" smtClean="0"/>
          </a:p>
          <a:p>
            <a:r>
              <a:rPr lang="en-US" smtClean="0"/>
              <a:t>Uninsured adults age 55-64 made up 9% of those without insurance in 2008.</a:t>
            </a:r>
          </a:p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A4C802-3680-417B-A9B9-6CA79BF2CC30}" type="slidenum">
              <a:rPr lang="en-US" smtClean="0">
                <a:latin typeface="Trebuchet MS" pitchFamily="34" charset="0"/>
              </a:rPr>
              <a:pPr/>
              <a:t>7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1963" y="1354138"/>
            <a:ext cx="8229600" cy="4903787"/>
          </a:xfrm>
        </p:spPr>
        <p:txBody>
          <a:bodyPr/>
          <a:lstStyle/>
          <a:p>
            <a:r>
              <a:rPr lang="en-US" smtClean="0"/>
              <a:t>Housing costs in excess of 30% of one’s income can jeopardize economic security. In 2008, this was the case for:</a:t>
            </a:r>
          </a:p>
          <a:p>
            <a:pPr lvl="1"/>
            <a:r>
              <a:rPr lang="en-US" sz="2200" smtClean="0"/>
              <a:t>30% of homeowners 65+; </a:t>
            </a:r>
          </a:p>
          <a:p>
            <a:pPr lvl="1"/>
            <a:r>
              <a:rPr lang="en-US" sz="2200" smtClean="0"/>
              <a:t>54% of renters 65+; and</a:t>
            </a:r>
          </a:p>
          <a:p>
            <a:pPr lvl="1"/>
            <a:r>
              <a:rPr lang="en-US" sz="2200" smtClean="0"/>
              <a:t>41% of households 65+ in the Northeast.</a:t>
            </a:r>
          </a:p>
          <a:p>
            <a:pPr lvl="1">
              <a:buFontTx/>
              <a:buNone/>
            </a:pPr>
            <a:endParaRPr lang="en-US" sz="1200" smtClean="0"/>
          </a:p>
          <a:p>
            <a:r>
              <a:rPr lang="en-US" smtClean="0"/>
              <a:t>During the recession, declines in home value ranged depending on region with highest declines in CA and AZ </a:t>
            </a:r>
          </a:p>
          <a:p>
            <a:pPr lvl="1"/>
            <a:r>
              <a:rPr lang="en-US" sz="2200" smtClean="0"/>
              <a:t>Highest metro area: Los Angeles (-31%)</a:t>
            </a:r>
          </a:p>
          <a:p>
            <a:pPr lvl="1">
              <a:buFontTx/>
              <a:buNone/>
            </a:pPr>
            <a:endParaRPr lang="en-US" sz="1200" smtClean="0"/>
          </a:p>
          <a:p>
            <a:r>
              <a:rPr lang="en-US" smtClean="0"/>
              <a:t>In 2008, individuals 50+ represented 28% of all foreclosures and delinquencies. </a:t>
            </a:r>
          </a:p>
          <a:p>
            <a:endParaRPr lang="en-US" sz="200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26FEA7-73FB-431D-ABE3-447999649918}" type="slidenum">
              <a:rPr lang="en-US" smtClean="0">
                <a:latin typeface="Trebuchet MS" pitchFamily="34" charset="0"/>
              </a:rPr>
              <a:pPr/>
              <a:t>8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470900" cy="714375"/>
          </a:xfrm>
        </p:spPr>
        <p:txBody>
          <a:bodyPr/>
          <a:lstStyle/>
          <a:p>
            <a:r>
              <a:rPr lang="en-US" sz="2600" smtClean="0"/>
              <a:t>Thresholds by Race/Ethnicity, Gender &amp; Age 65+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1231900"/>
          <a:ext cx="8382000" cy="4826000"/>
        </p:xfrm>
        <a:graphic>
          <a:graphicData uri="http://schemas.openxmlformats.org/presentationml/2006/ole">
            <p:oleObj spid="_x0000_s1026" name="Worksheet" r:id="rId3" imgW="5772302" imgH="3333902" progId="Excel.Sheet.12">
              <p:embed/>
            </p:oleObj>
          </a:graphicData>
        </a:graphic>
      </p:graphicFrame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2B0C2D-AC6E-4274-8B5C-C641B0317DFF}" type="slidenum">
              <a:rPr lang="en-US" smtClean="0">
                <a:latin typeface="Trebuchet MS" pitchFamily="34" charset="0"/>
              </a:rPr>
              <a:pPr/>
              <a:t>9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NCOA">
      <a:dk1>
        <a:sysClr val="windowText" lastClr="000000"/>
      </a:dk1>
      <a:lt1>
        <a:sysClr val="window" lastClr="FFFFFF"/>
      </a:lt1>
      <a:dk2>
        <a:srgbClr val="1F497D"/>
      </a:dk2>
      <a:lt2>
        <a:srgbClr val="919195"/>
      </a:lt2>
      <a:accent1>
        <a:srgbClr val="003767"/>
      </a:accent1>
      <a:accent2>
        <a:srgbClr val="860038"/>
      </a:accent2>
      <a:accent3>
        <a:srgbClr val="104432"/>
      </a:accent3>
      <a:accent4>
        <a:srgbClr val="362C66"/>
      </a:accent4>
      <a:accent5>
        <a:srgbClr val="FFD457"/>
      </a:accent5>
      <a:accent6>
        <a:srgbClr val="695E4A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EDCF3B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4E4AF"/>
        </a:accent5>
        <a:accent6>
          <a:srgbClr val="E3DD8D"/>
        </a:accent6>
        <a:hlink>
          <a:srgbClr val="196950"/>
        </a:hlink>
        <a:folHlink>
          <a:srgbClr val="A9EB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D5E7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6F9F8E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012A5E"/>
        </a:dk2>
        <a:lt2>
          <a:srgbClr val="C0C0C0"/>
        </a:lt2>
        <a:accent1>
          <a:srgbClr val="FFC425"/>
        </a:accent1>
        <a:accent2>
          <a:srgbClr val="FBF49C"/>
        </a:accent2>
        <a:accent3>
          <a:srgbClr val="FFFFFF"/>
        </a:accent3>
        <a:accent4>
          <a:srgbClr val="505050"/>
        </a:accent4>
        <a:accent5>
          <a:srgbClr val="FFDEAC"/>
        </a:accent5>
        <a:accent6>
          <a:srgbClr val="E3DD8D"/>
        </a:accent6>
        <a:hlink>
          <a:srgbClr val="193989"/>
        </a:hlink>
        <a:folHlink>
          <a:srgbClr val="A300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OA">
    <a:dk1>
      <a:sysClr val="windowText" lastClr="000000"/>
    </a:dk1>
    <a:lt1>
      <a:sysClr val="window" lastClr="FFFFFF"/>
    </a:lt1>
    <a:dk2>
      <a:srgbClr val="1F497D"/>
    </a:dk2>
    <a:lt2>
      <a:srgbClr val="919195"/>
    </a:lt2>
    <a:accent1>
      <a:srgbClr val="003767"/>
    </a:accent1>
    <a:accent2>
      <a:srgbClr val="860038"/>
    </a:accent2>
    <a:accent3>
      <a:srgbClr val="104432"/>
    </a:accent3>
    <a:accent4>
      <a:srgbClr val="362C66"/>
    </a:accent4>
    <a:accent5>
      <a:srgbClr val="FFD457"/>
    </a:accent5>
    <a:accent6>
      <a:srgbClr val="695E4A"/>
    </a:accent6>
    <a:hlink>
      <a:srgbClr val="0000FF"/>
    </a:hlink>
    <a:folHlink>
      <a:srgbClr val="800080"/>
    </a:folHlink>
  </a:clrScheme>
  <a:fontScheme name="Default Design">
    <a:majorFont>
      <a:latin typeface="Trebuchet MS"/>
      <a:ea typeface=""/>
      <a:cs typeface="Arial"/>
    </a:majorFont>
    <a:minorFont>
      <a:latin typeface="Trebuchet MS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9417</TotalTime>
  <Words>1535</Words>
  <Application>Microsoft Office PowerPoint</Application>
  <PresentationFormat>On-screen Show (4:3)</PresentationFormat>
  <Paragraphs>251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Worksheet</vt:lpstr>
      <vt:lpstr> The Economic Downturn's Impact on the Financial Security of Older Adults </vt:lpstr>
      <vt:lpstr>Overview</vt:lpstr>
      <vt:lpstr>Profile: Economically Disadvantaged</vt:lpstr>
      <vt:lpstr>Trends and Research Findings</vt:lpstr>
      <vt:lpstr>Employment</vt:lpstr>
      <vt:lpstr> Savings and Debt</vt:lpstr>
      <vt:lpstr>Medical Costs</vt:lpstr>
      <vt:lpstr>Housing</vt:lpstr>
      <vt:lpstr>Thresholds by Race/Ethnicity, Gender &amp; Age 65+</vt:lpstr>
      <vt:lpstr>Age Matters: Income Under 200% of the Federal Poverty Threshold by Age, Race/Ethnicity &amp; Gender, US, 2008</vt:lpstr>
      <vt:lpstr>Geography Matters:  States &amp; Cities with the highest number of older adults living  below 200% FPL</vt:lpstr>
      <vt:lpstr>Summary: Risk Indicators and Profiles</vt:lpstr>
      <vt:lpstr>Survey: National Association of State Units on Aging  July 2009</vt:lpstr>
      <vt:lpstr>Limitations to Current Assistance</vt:lpstr>
      <vt:lpstr>Slide 15</vt:lpstr>
      <vt:lpstr>Goals of the National Multi-Site Demonstration</vt:lpstr>
      <vt:lpstr>Closing the Gap</vt:lpstr>
      <vt:lpstr>Forging a Pathway to Economic Security</vt:lpstr>
      <vt:lpstr>Slide 19</vt:lpstr>
      <vt:lpstr>Economic Security Service Center: Pilot Communities</vt:lpstr>
      <vt:lpstr>Help Create Economic Security—Share Ideas Online!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IBM_USER</dc:creator>
  <cp:lastModifiedBy>Intern</cp:lastModifiedBy>
  <cp:revision>472</cp:revision>
  <dcterms:created xsi:type="dcterms:W3CDTF">2010-03-07T22:36:41Z</dcterms:created>
  <dcterms:modified xsi:type="dcterms:W3CDTF">2010-07-22T20:42:19Z</dcterms:modified>
</cp:coreProperties>
</file>