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72" r:id="rId2"/>
  </p:sldMasterIdLst>
  <p:notesMasterIdLst>
    <p:notesMasterId r:id="rId27"/>
  </p:notesMasterIdLst>
  <p:handoutMasterIdLst>
    <p:handoutMasterId r:id="rId28"/>
  </p:handoutMasterIdLst>
  <p:sldIdLst>
    <p:sldId id="296" r:id="rId3"/>
    <p:sldId id="264" r:id="rId4"/>
    <p:sldId id="299" r:id="rId5"/>
    <p:sldId id="300" r:id="rId6"/>
    <p:sldId id="260" r:id="rId7"/>
    <p:sldId id="298" r:id="rId8"/>
    <p:sldId id="277" r:id="rId9"/>
    <p:sldId id="297" r:id="rId10"/>
    <p:sldId id="273" r:id="rId11"/>
    <p:sldId id="274" r:id="rId12"/>
    <p:sldId id="275" r:id="rId13"/>
    <p:sldId id="280" r:id="rId14"/>
    <p:sldId id="278" r:id="rId15"/>
    <p:sldId id="279" r:id="rId16"/>
    <p:sldId id="287" r:id="rId17"/>
    <p:sldId id="282" r:id="rId18"/>
    <p:sldId id="294" r:id="rId19"/>
    <p:sldId id="291" r:id="rId20"/>
    <p:sldId id="292" r:id="rId21"/>
    <p:sldId id="293" r:id="rId22"/>
    <p:sldId id="301" r:id="rId23"/>
    <p:sldId id="295" r:id="rId24"/>
    <p:sldId id="286" r:id="rId25"/>
    <p:sldId id="290" r:id="rId26"/>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20">
          <p15:clr>
            <a:srgbClr val="A4A3A4"/>
          </p15:clr>
        </p15:guide>
        <p15:guide id="2" pos="5472">
          <p15:clr>
            <a:srgbClr val="A4A3A4"/>
          </p15:clr>
        </p15:guide>
        <p15:guide id="3" pos="1344">
          <p15:clr>
            <a:srgbClr val="A4A3A4"/>
          </p15:clr>
        </p15:guide>
        <p15:guide id="4" pos="864">
          <p15:clr>
            <a:srgbClr val="A4A3A4"/>
          </p15:clr>
        </p15:guide>
        <p15:guide id="5" pos="50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144"/>
    <a:srgbClr val="105E3F"/>
    <a:srgbClr val="00183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073" autoAdjust="0"/>
    <p:restoredTop sz="94595" autoAdjust="0"/>
  </p:normalViewPr>
  <p:slideViewPr>
    <p:cSldViewPr snapToObjects="1">
      <p:cViewPr>
        <p:scale>
          <a:sx n="91" d="100"/>
          <a:sy n="91" d="100"/>
        </p:scale>
        <p:origin x="56" y="148"/>
      </p:cViewPr>
      <p:guideLst>
        <p:guide orient="horz" pos="720"/>
        <p:guide pos="5472"/>
        <p:guide pos="1344"/>
        <p:guide pos="864"/>
        <p:guide pos="50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Objects="1">
      <p:cViewPr varScale="1">
        <p:scale>
          <a:sx n="71" d="100"/>
          <a:sy n="71" d="100"/>
        </p:scale>
        <p:origin x="1896"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EC00EA2-0EB4-7B46-981C-A3AEDF40E524}" type="datetimeFigureOut">
              <a:rPr lang="en-US" smtClean="0"/>
              <a:t>7/14/2014</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E90D38AC-0C9B-7D46-B3F5-39191195D219}" type="slidenum">
              <a:rPr lang="en-US" smtClean="0"/>
              <a:t>‹#›</a:t>
            </a:fld>
            <a:endParaRPr lang="en-US"/>
          </a:p>
        </p:txBody>
      </p:sp>
    </p:spTree>
    <p:extLst>
      <p:ext uri="{BB962C8B-B14F-4D97-AF65-F5344CB8AC3E}">
        <p14:creationId xmlns:p14="http://schemas.microsoft.com/office/powerpoint/2010/main" val="37157879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8B5473C-4022-DF4C-8920-AF44CD5F60EE}" type="datetimeFigureOut">
              <a:rPr lang="en-US" smtClean="0"/>
              <a:t>7/14/2014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ED543B2A-9434-C346-B670-7BEB5BC23380}" type="slidenum">
              <a:rPr lang="en-US" smtClean="0"/>
              <a:t>‹#›</a:t>
            </a:fld>
            <a:endParaRPr lang="en-US"/>
          </a:p>
        </p:txBody>
      </p:sp>
    </p:spTree>
    <p:extLst>
      <p:ext uri="{BB962C8B-B14F-4D97-AF65-F5344CB8AC3E}">
        <p14:creationId xmlns:p14="http://schemas.microsoft.com/office/powerpoint/2010/main" val="357543568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Intro</a:t>
            </a:r>
            <a:endParaRPr lang="en-US" dirty="0"/>
          </a:p>
        </p:txBody>
      </p:sp>
      <p:sp>
        <p:nvSpPr>
          <p:cNvPr id="4" name="Slide Number Placeholder 3"/>
          <p:cNvSpPr>
            <a:spLocks noGrp="1"/>
          </p:cNvSpPr>
          <p:nvPr>
            <p:ph type="sldNum" sz="quarter" idx="10"/>
          </p:nvPr>
        </p:nvSpPr>
        <p:spPr/>
        <p:txBody>
          <a:bodyPr/>
          <a:lstStyle/>
          <a:p>
            <a:fld id="{ED543B2A-9434-C346-B670-7BEB5BC23380}" type="slidenum">
              <a:rPr lang="en-US" smtClean="0"/>
              <a:t>1</a:t>
            </a:fld>
            <a:endParaRPr lang="en-US" dirty="0"/>
          </a:p>
        </p:txBody>
      </p:sp>
    </p:spTree>
    <p:extLst>
      <p:ext uri="{BB962C8B-B14F-4D97-AF65-F5344CB8AC3E}">
        <p14:creationId xmlns:p14="http://schemas.microsoft.com/office/powerpoint/2010/main" val="5662535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LTCO Program is mandate</a:t>
            </a:r>
            <a:r>
              <a:rPr lang="en-US" baseline="0" dirty="0" smtClean="0"/>
              <a:t>d to do certain things according to the OAA.</a:t>
            </a:r>
            <a:endParaRPr lang="en-US" dirty="0"/>
          </a:p>
        </p:txBody>
      </p:sp>
      <p:sp>
        <p:nvSpPr>
          <p:cNvPr id="4" name="Slide Number Placeholder 3"/>
          <p:cNvSpPr>
            <a:spLocks noGrp="1"/>
          </p:cNvSpPr>
          <p:nvPr>
            <p:ph type="sldNum" sz="quarter" idx="10"/>
          </p:nvPr>
        </p:nvSpPr>
        <p:spPr/>
        <p:txBody>
          <a:bodyPr/>
          <a:lstStyle/>
          <a:p>
            <a:fld id="{ED543B2A-9434-C346-B670-7BEB5BC23380}" type="slidenum">
              <a:rPr lang="en-US" smtClean="0"/>
              <a:t>13</a:t>
            </a:fld>
            <a:endParaRPr lang="en-US"/>
          </a:p>
        </p:txBody>
      </p:sp>
    </p:spTree>
    <p:extLst>
      <p:ext uri="{BB962C8B-B14F-4D97-AF65-F5344CB8AC3E}">
        <p14:creationId xmlns:p14="http://schemas.microsoft.com/office/powerpoint/2010/main" val="36977437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Ombudsman is at base “a representative or voice” for individuals in specific situations.</a:t>
            </a:r>
            <a:endParaRPr lang="en-US" dirty="0"/>
          </a:p>
        </p:txBody>
      </p:sp>
      <p:sp>
        <p:nvSpPr>
          <p:cNvPr id="4" name="Slide Number Placeholder 3"/>
          <p:cNvSpPr>
            <a:spLocks noGrp="1"/>
          </p:cNvSpPr>
          <p:nvPr>
            <p:ph type="sldNum" sz="quarter" idx="10"/>
          </p:nvPr>
        </p:nvSpPr>
        <p:spPr/>
        <p:txBody>
          <a:bodyPr/>
          <a:lstStyle/>
          <a:p>
            <a:fld id="{ED543B2A-9434-C346-B670-7BEB5BC23380}" type="slidenum">
              <a:rPr lang="en-US" smtClean="0"/>
              <a:t>14</a:t>
            </a:fld>
            <a:endParaRPr lang="en-US"/>
          </a:p>
        </p:txBody>
      </p:sp>
    </p:spTree>
    <p:extLst>
      <p:ext uri="{BB962C8B-B14F-4D97-AF65-F5344CB8AC3E}">
        <p14:creationId xmlns:p14="http://schemas.microsoft.com/office/powerpoint/2010/main" val="14745859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brings us to the Home Care Ombudsman.  </a:t>
            </a:r>
          </a:p>
          <a:p>
            <a:endParaRPr lang="en-US" dirty="0" smtClean="0"/>
          </a:p>
          <a:p>
            <a:endParaRPr lang="en-US" dirty="0" smtClean="0"/>
          </a:p>
          <a:p>
            <a:r>
              <a:rPr lang="en-US" dirty="0" smtClean="0"/>
              <a:t>The shift</a:t>
            </a:r>
            <a:r>
              <a:rPr lang="en-US" baseline="0" dirty="0" smtClean="0"/>
              <a:t> or rebalancing of the LTSS as a movement, has as its goal to allow individuals the choice of where they receive their services.  By doing this we are moving away from a default system that moved people into nursing homes when they needed assistance and built an infrastructure of services that can be provided where ever someone wants to live.  By doing this we have created a system that leaves individuals vulnerable in a way that we had not anticipated.  The thought had been that if people were taken care of in the community they would get good care and have no fear of exploitation.  </a:t>
            </a:r>
            <a:endParaRPr lang="en-US" dirty="0"/>
          </a:p>
        </p:txBody>
      </p:sp>
      <p:sp>
        <p:nvSpPr>
          <p:cNvPr id="4" name="Slide Number Placeholder 3"/>
          <p:cNvSpPr>
            <a:spLocks noGrp="1"/>
          </p:cNvSpPr>
          <p:nvPr>
            <p:ph type="sldNum" sz="quarter" idx="10"/>
          </p:nvPr>
        </p:nvSpPr>
        <p:spPr/>
        <p:txBody>
          <a:bodyPr/>
          <a:lstStyle/>
          <a:p>
            <a:fld id="{ED543B2A-9434-C346-B670-7BEB5BC23380}" type="slidenum">
              <a:rPr lang="en-US" smtClean="0"/>
              <a:t>15</a:t>
            </a:fld>
            <a:endParaRPr lang="en-US"/>
          </a:p>
        </p:txBody>
      </p:sp>
    </p:spTree>
    <p:extLst>
      <p:ext uri="{BB962C8B-B14F-4D97-AF65-F5344CB8AC3E}">
        <p14:creationId xmlns:p14="http://schemas.microsoft.com/office/powerpoint/2010/main" val="22514992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 a mandate because the general</a:t>
            </a:r>
            <a:r>
              <a:rPr lang="en-US" baseline="0" dirty="0" smtClean="0"/>
              <a:t> idea was that people taken care of at home would bet good care.</a:t>
            </a:r>
            <a:endParaRPr lang="en-US" dirty="0"/>
          </a:p>
        </p:txBody>
      </p:sp>
      <p:sp>
        <p:nvSpPr>
          <p:cNvPr id="4" name="Slide Number Placeholder 3"/>
          <p:cNvSpPr>
            <a:spLocks noGrp="1"/>
          </p:cNvSpPr>
          <p:nvPr>
            <p:ph type="sldNum" sz="quarter" idx="10"/>
          </p:nvPr>
        </p:nvSpPr>
        <p:spPr/>
        <p:txBody>
          <a:bodyPr/>
          <a:lstStyle/>
          <a:p>
            <a:fld id="{ED543B2A-9434-C346-B670-7BEB5BC23380}" type="slidenum">
              <a:rPr lang="en-US" smtClean="0"/>
              <a:t>16</a:t>
            </a:fld>
            <a:endParaRPr lang="en-US"/>
          </a:p>
        </p:txBody>
      </p:sp>
    </p:spTree>
    <p:extLst>
      <p:ext uri="{BB962C8B-B14F-4D97-AF65-F5344CB8AC3E}">
        <p14:creationId xmlns:p14="http://schemas.microsoft.com/office/powerpoint/2010/main" val="40333456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most states who have these programs,</a:t>
            </a:r>
            <a:r>
              <a:rPr lang="en-US" baseline="0" dirty="0" smtClean="0"/>
              <a:t> use the LTC Ombudsman as a basis for the Home Care Ombudsman.  Some are housed in the LTCO office as a separate employee or employees.  Other states have their LTC Ombudsman do the Home Care work as well as the Nursing Home work. </a:t>
            </a:r>
          </a:p>
          <a:p>
            <a:endParaRPr lang="en-US" dirty="0"/>
          </a:p>
        </p:txBody>
      </p:sp>
      <p:sp>
        <p:nvSpPr>
          <p:cNvPr id="4" name="Slide Number Placeholder 3"/>
          <p:cNvSpPr>
            <a:spLocks noGrp="1"/>
          </p:cNvSpPr>
          <p:nvPr>
            <p:ph type="sldNum" sz="quarter" idx="10"/>
          </p:nvPr>
        </p:nvSpPr>
        <p:spPr/>
        <p:txBody>
          <a:bodyPr/>
          <a:lstStyle/>
          <a:p>
            <a:fld id="{ED543B2A-9434-C346-B670-7BEB5BC23380}" type="slidenum">
              <a:rPr lang="en-US" smtClean="0"/>
              <a:t>17</a:t>
            </a:fld>
            <a:endParaRPr lang="en-US"/>
          </a:p>
        </p:txBody>
      </p:sp>
    </p:spTree>
    <p:extLst>
      <p:ext uri="{BB962C8B-B14F-4D97-AF65-F5344CB8AC3E}">
        <p14:creationId xmlns:p14="http://schemas.microsoft.com/office/powerpoint/2010/main" val="24067621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Some places these are being called Beneficiary Ombudsman</a:t>
            </a:r>
            <a:endParaRPr lang="en-US" dirty="0"/>
          </a:p>
        </p:txBody>
      </p:sp>
      <p:sp>
        <p:nvSpPr>
          <p:cNvPr id="4" name="Slide Number Placeholder 3"/>
          <p:cNvSpPr>
            <a:spLocks noGrp="1"/>
          </p:cNvSpPr>
          <p:nvPr>
            <p:ph type="sldNum" sz="quarter" idx="10"/>
          </p:nvPr>
        </p:nvSpPr>
        <p:spPr/>
        <p:txBody>
          <a:bodyPr/>
          <a:lstStyle/>
          <a:p>
            <a:fld id="{ED543B2A-9434-C346-B670-7BEB5BC23380}" type="slidenum">
              <a:rPr lang="en-US" smtClean="0"/>
              <a:t>18</a:t>
            </a:fld>
            <a:endParaRPr lang="en-US"/>
          </a:p>
        </p:txBody>
      </p:sp>
    </p:spTree>
    <p:extLst>
      <p:ext uri="{BB962C8B-B14F-4D97-AF65-F5344CB8AC3E}">
        <p14:creationId xmlns:p14="http://schemas.microsoft.com/office/powerpoint/2010/main" val="26189178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Fee for</a:t>
            </a:r>
            <a:r>
              <a:rPr lang="en-US" baseline="0" dirty="0" smtClean="0"/>
              <a:t> </a:t>
            </a:r>
            <a:r>
              <a:rPr lang="en-US" dirty="0" smtClean="0"/>
              <a:t>Service delivery system has not produced</a:t>
            </a:r>
            <a:r>
              <a:rPr lang="en-US" baseline="0" dirty="0" smtClean="0"/>
              <a:t> the outcomes that were needed.  People are not healthy, not expanding independent living and HCBS alternatives, not connected or integrated into the “whole person” continuum of care</a:t>
            </a:r>
          </a:p>
          <a:p>
            <a:endParaRPr lang="en-US" baseline="0" dirty="0" smtClean="0"/>
          </a:p>
          <a:p>
            <a:r>
              <a:rPr lang="en-US" baseline="0" dirty="0" smtClean="0"/>
              <a:t>Money for HCBS is </a:t>
            </a:r>
            <a:r>
              <a:rPr lang="en-US" baseline="0" dirty="0" err="1" smtClean="0"/>
              <a:t>emphasixed</a:t>
            </a:r>
            <a:r>
              <a:rPr lang="en-US" baseline="0" dirty="0" smtClean="0"/>
              <a:t> and there are measurements for rebalancing, Olmstead compliance and participant directed care.  </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ED543B2A-9434-C346-B670-7BEB5BC23380}" type="slidenum">
              <a:rPr lang="en-US" smtClean="0"/>
              <a:t>19</a:t>
            </a:fld>
            <a:endParaRPr lang="en-US"/>
          </a:p>
        </p:txBody>
      </p:sp>
    </p:spTree>
    <p:extLst>
      <p:ext uri="{BB962C8B-B14F-4D97-AF65-F5344CB8AC3E}">
        <p14:creationId xmlns:p14="http://schemas.microsoft.com/office/powerpoint/2010/main" val="9793754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Side</a:t>
            </a:r>
            <a:r>
              <a:rPr lang="en-US" baseline="0" dirty="0" smtClean="0"/>
              <a:t> by side comparison</a:t>
            </a:r>
          </a:p>
          <a:p>
            <a:r>
              <a:rPr lang="en-US" baseline="0" dirty="0" smtClean="0"/>
              <a:t>Not a given that all these will be in one place???</a:t>
            </a:r>
          </a:p>
          <a:p>
            <a:endParaRPr lang="en-US" baseline="0" dirty="0" smtClean="0"/>
          </a:p>
          <a:p>
            <a:r>
              <a:rPr lang="en-US" baseline="0" dirty="0" smtClean="0"/>
              <a:t>The role of the MC Ombudsman will be in an insurance system.  This is much different than a LTC Ombudsman in a nursing facility. </a:t>
            </a:r>
          </a:p>
          <a:p>
            <a:r>
              <a:rPr lang="en-US" baseline="0" dirty="0" smtClean="0"/>
              <a:t>There is a possibility, maybe a likelihood that CMS will permit States to draw down federal match to pay for MLTSS ombudsman </a:t>
            </a:r>
          </a:p>
          <a:p>
            <a:r>
              <a:rPr lang="en-US" baseline="0" dirty="0" smtClean="0"/>
              <a:t>Existing staff may not want to so this role. </a:t>
            </a:r>
          </a:p>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ED543B2A-9434-C346-B670-7BEB5BC23380}" type="slidenum">
              <a:rPr lang="en-US" smtClean="0"/>
              <a:t>20</a:t>
            </a:fld>
            <a:endParaRPr lang="en-US"/>
          </a:p>
        </p:txBody>
      </p:sp>
    </p:spTree>
    <p:extLst>
      <p:ext uri="{BB962C8B-B14F-4D97-AF65-F5344CB8AC3E}">
        <p14:creationId xmlns:p14="http://schemas.microsoft.com/office/powerpoint/2010/main" val="8178763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Discussion Points:</a:t>
            </a:r>
            <a:endParaRPr lang="en-US" dirty="0"/>
          </a:p>
        </p:txBody>
      </p:sp>
      <p:sp>
        <p:nvSpPr>
          <p:cNvPr id="4" name="Slide Number Placeholder 3"/>
          <p:cNvSpPr>
            <a:spLocks noGrp="1"/>
          </p:cNvSpPr>
          <p:nvPr>
            <p:ph type="sldNum" sz="quarter" idx="10"/>
          </p:nvPr>
        </p:nvSpPr>
        <p:spPr/>
        <p:txBody>
          <a:bodyPr/>
          <a:lstStyle/>
          <a:p>
            <a:fld id="{ED543B2A-9434-C346-B670-7BEB5BC23380}" type="slidenum">
              <a:rPr lang="en-US" smtClean="0"/>
              <a:t>22</a:t>
            </a:fld>
            <a:endParaRPr lang="en-US"/>
          </a:p>
        </p:txBody>
      </p:sp>
    </p:spTree>
    <p:extLst>
      <p:ext uri="{BB962C8B-B14F-4D97-AF65-F5344CB8AC3E}">
        <p14:creationId xmlns:p14="http://schemas.microsoft.com/office/powerpoint/2010/main" val="5945284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D543B2A-9434-C346-B670-7BEB5BC23380}" type="slidenum">
              <a:rPr lang="en-US" smtClean="0"/>
              <a:t>23</a:t>
            </a:fld>
            <a:endParaRPr lang="en-US"/>
          </a:p>
        </p:txBody>
      </p:sp>
    </p:spTree>
    <p:extLst>
      <p:ext uri="{BB962C8B-B14F-4D97-AF65-F5344CB8AC3E}">
        <p14:creationId xmlns:p14="http://schemas.microsoft.com/office/powerpoint/2010/main" val="22833617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smtClean="0"/>
              <a:t>We are happy to be here in Hawaii this week.  Especially to talk about Elder Abuse.  </a:t>
            </a:r>
            <a:r>
              <a:rPr lang="en-US" sz="1600" dirty="0" smtClean="0"/>
              <a:t>This is a great opportunity to discuss </a:t>
            </a:r>
          </a:p>
          <a:p>
            <a:endParaRPr lang="en-US" sz="1600" baseline="0" dirty="0"/>
          </a:p>
          <a:p>
            <a:endParaRPr lang="en-US" sz="1600" dirty="0" smtClean="0"/>
          </a:p>
          <a:p>
            <a:r>
              <a:rPr lang="en-US" sz="1600" baseline="0" dirty="0" smtClean="0"/>
              <a:t>First</a:t>
            </a:r>
            <a:r>
              <a:rPr lang="en-US" sz="1600" dirty="0" smtClean="0"/>
              <a:t> we should talk about our objectives for today.  </a:t>
            </a:r>
            <a:endParaRPr lang="en-US" baseline="0" dirty="0" smtClean="0"/>
          </a:p>
        </p:txBody>
      </p:sp>
      <p:sp>
        <p:nvSpPr>
          <p:cNvPr id="4" name="Slide Number Placeholder 3"/>
          <p:cNvSpPr>
            <a:spLocks noGrp="1"/>
          </p:cNvSpPr>
          <p:nvPr>
            <p:ph type="sldNum" sz="quarter" idx="10"/>
          </p:nvPr>
        </p:nvSpPr>
        <p:spPr/>
        <p:txBody>
          <a:bodyPr/>
          <a:lstStyle/>
          <a:p>
            <a:fld id="{ED543B2A-9434-C346-B670-7BEB5BC23380}" type="slidenum">
              <a:rPr lang="en-US" smtClean="0"/>
              <a:t>2</a:t>
            </a:fld>
            <a:endParaRPr lang="en-US" dirty="0"/>
          </a:p>
        </p:txBody>
      </p:sp>
    </p:spTree>
    <p:extLst>
      <p:ext uri="{BB962C8B-B14F-4D97-AF65-F5344CB8AC3E}">
        <p14:creationId xmlns:p14="http://schemas.microsoft.com/office/powerpoint/2010/main" val="95062615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D543B2A-9434-C346-B670-7BEB5BC23380}" type="slidenum">
              <a:rPr lang="en-US" smtClean="0"/>
              <a:t>24</a:t>
            </a:fld>
            <a:endParaRPr lang="en-US"/>
          </a:p>
        </p:txBody>
      </p:sp>
    </p:spTree>
    <p:extLst>
      <p:ext uri="{BB962C8B-B14F-4D97-AF65-F5344CB8AC3E}">
        <p14:creationId xmlns:p14="http://schemas.microsoft.com/office/powerpoint/2010/main" val="30201698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D543B2A-9434-C346-B670-7BEB5BC23380}" type="slidenum">
              <a:rPr lang="en-US" smtClean="0"/>
              <a:t>3</a:t>
            </a:fld>
            <a:endParaRPr lang="en-US" dirty="0"/>
          </a:p>
        </p:txBody>
      </p:sp>
    </p:spTree>
    <p:extLst>
      <p:ext uri="{BB962C8B-B14F-4D97-AF65-F5344CB8AC3E}">
        <p14:creationId xmlns:p14="http://schemas.microsoft.com/office/powerpoint/2010/main" val="8238772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Many kinds of Ombudsman.  Prisons, education, nursing home, etc.</a:t>
            </a:r>
          </a:p>
          <a:p>
            <a:r>
              <a:rPr lang="en-US" baseline="0" dirty="0" smtClean="0"/>
              <a:t> </a:t>
            </a:r>
          </a:p>
          <a:p>
            <a:endParaRPr lang="en-US" baseline="0" dirty="0" smtClean="0"/>
          </a:p>
          <a:p>
            <a:r>
              <a:rPr lang="en-US" baseline="0" dirty="0" smtClean="0"/>
              <a:t> The three kinds that we are discussing are LTC Ombudsman, Home Care Ombudsman, and Managed Care Ombudsman.</a:t>
            </a:r>
          </a:p>
          <a:p>
            <a:r>
              <a:rPr lang="en-US" baseline="0" dirty="0" smtClean="0"/>
              <a:t>Many states have had Managed Care in some populations of their state for years.  In recent years, with the economic downturn, states have looked once again to Managed Care as a way to provide services and control costs. </a:t>
            </a:r>
          </a:p>
          <a:p>
            <a:r>
              <a:rPr lang="en-US" baseline="0" dirty="0" smtClean="0"/>
              <a:t>Thus MMLTSS have entered the arena in a new way.  To date, 28 states will have Managed Care in their state for all or part of their population by the end of 2014.  </a:t>
            </a:r>
            <a:endParaRPr lang="en-US" dirty="0"/>
          </a:p>
        </p:txBody>
      </p:sp>
      <p:sp>
        <p:nvSpPr>
          <p:cNvPr id="4" name="Slide Number Placeholder 3"/>
          <p:cNvSpPr>
            <a:spLocks noGrp="1"/>
          </p:cNvSpPr>
          <p:nvPr>
            <p:ph type="sldNum" sz="quarter" idx="10"/>
          </p:nvPr>
        </p:nvSpPr>
        <p:spPr/>
        <p:txBody>
          <a:bodyPr/>
          <a:lstStyle/>
          <a:p>
            <a:fld id="{ED543B2A-9434-C346-B670-7BEB5BC23380}" type="slidenum">
              <a:rPr lang="en-US" smtClean="0"/>
              <a:t>5</a:t>
            </a:fld>
            <a:endParaRPr lang="en-US" dirty="0"/>
          </a:p>
        </p:txBody>
      </p:sp>
    </p:spTree>
    <p:extLst>
      <p:ext uri="{BB962C8B-B14F-4D97-AF65-F5344CB8AC3E}">
        <p14:creationId xmlns:p14="http://schemas.microsoft.com/office/powerpoint/2010/main" val="24610473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First let’s get a basis for</a:t>
            </a:r>
            <a:r>
              <a:rPr lang="en-US" baseline="0" dirty="0" smtClean="0"/>
              <a:t> the entire conversation.  Where and why did all this start?</a:t>
            </a:r>
            <a:endParaRPr lang="en-US" dirty="0" smtClean="0"/>
          </a:p>
          <a:p>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The Older Americans Act created the agencies that we support. The</a:t>
            </a:r>
            <a:r>
              <a:rPr lang="en-US" baseline="0" dirty="0" smtClean="0"/>
              <a:t> OAA was intended to provide wrap around services for seniors in addition to Medicaid and Medicare.</a:t>
            </a:r>
            <a:endParaRPr lang="en-US" dirty="0" smtClean="0"/>
          </a:p>
          <a:p>
            <a:endParaRPr lang="en-US" dirty="0" smtClean="0"/>
          </a:p>
          <a:p>
            <a:r>
              <a:rPr lang="en-US" dirty="0" smtClean="0"/>
              <a:t>The goal of the act was to establish a federal agency and state agencies to address the social services needs of the aging population. </a:t>
            </a:r>
          </a:p>
          <a:p>
            <a:endParaRPr lang="en-US" dirty="0"/>
          </a:p>
        </p:txBody>
      </p:sp>
      <p:sp>
        <p:nvSpPr>
          <p:cNvPr id="4" name="Slide Number Placeholder 3"/>
          <p:cNvSpPr>
            <a:spLocks noGrp="1"/>
          </p:cNvSpPr>
          <p:nvPr>
            <p:ph type="sldNum" sz="quarter" idx="10"/>
          </p:nvPr>
        </p:nvSpPr>
        <p:spPr/>
        <p:txBody>
          <a:bodyPr/>
          <a:lstStyle/>
          <a:p>
            <a:fld id="{ED543B2A-9434-C346-B670-7BEB5BC23380}" type="slidenum">
              <a:rPr lang="en-US" smtClean="0"/>
              <a:t>7</a:t>
            </a:fld>
            <a:endParaRPr lang="en-US" dirty="0"/>
          </a:p>
        </p:txBody>
      </p:sp>
    </p:spTree>
    <p:extLst>
      <p:ext uri="{BB962C8B-B14F-4D97-AF65-F5344CB8AC3E}">
        <p14:creationId xmlns:p14="http://schemas.microsoft.com/office/powerpoint/2010/main" val="5495755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Over the years Amendments to the Act have been added one of which added the Long Term Care Ombudsman Program.</a:t>
            </a:r>
            <a:endParaRPr lang="en-US" dirty="0"/>
          </a:p>
        </p:txBody>
      </p:sp>
      <p:sp>
        <p:nvSpPr>
          <p:cNvPr id="4" name="Slide Number Placeholder 3"/>
          <p:cNvSpPr>
            <a:spLocks noGrp="1"/>
          </p:cNvSpPr>
          <p:nvPr>
            <p:ph type="sldNum" sz="quarter" idx="10"/>
          </p:nvPr>
        </p:nvSpPr>
        <p:spPr/>
        <p:txBody>
          <a:bodyPr/>
          <a:lstStyle/>
          <a:p>
            <a:fld id="{ED543B2A-9434-C346-B670-7BEB5BC23380}" type="slidenum">
              <a:rPr lang="en-US" smtClean="0"/>
              <a:t>9</a:t>
            </a:fld>
            <a:endParaRPr lang="en-US" dirty="0"/>
          </a:p>
        </p:txBody>
      </p:sp>
    </p:spTree>
    <p:extLst>
      <p:ext uri="{BB962C8B-B14F-4D97-AF65-F5344CB8AC3E}">
        <p14:creationId xmlns:p14="http://schemas.microsoft.com/office/powerpoint/2010/main" val="4507179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solidFill>
                  <a:srgbClr val="FF0000"/>
                </a:solidFill>
              </a:rPr>
              <a:t>Do you know where your funding comes from???  Title</a:t>
            </a:r>
            <a:r>
              <a:rPr lang="en-US" baseline="0" dirty="0" smtClean="0">
                <a:solidFill>
                  <a:srgbClr val="FF0000"/>
                </a:solidFill>
              </a:rPr>
              <a:t> III – Title VII for LTC Ombudsman</a:t>
            </a:r>
            <a:endParaRPr lang="en-US" dirty="0" smtClean="0">
              <a:solidFill>
                <a:srgbClr val="FF0000"/>
              </a:solidFill>
            </a:endParaRPr>
          </a:p>
          <a:p>
            <a:endParaRPr lang="en-US" dirty="0" smtClean="0"/>
          </a:p>
          <a:p>
            <a:r>
              <a:rPr lang="en-US" dirty="0" smtClean="0"/>
              <a:t>First two titles are the nuts and bolts</a:t>
            </a:r>
            <a:r>
              <a:rPr lang="en-US" baseline="0" dirty="0" smtClean="0"/>
              <a:t> of the aging network structure.  They establish the AoA and describe how the state units on aging will be structured as well as the requirements for the various services and programs.</a:t>
            </a:r>
          </a:p>
          <a:p>
            <a:r>
              <a:rPr lang="en-US" baseline="0" dirty="0" smtClean="0"/>
              <a:t>Title III  includes nutrition services, family caregiver support, disease prevention, health promotion and supportive services  (Some ombudsman funds can come from here)</a:t>
            </a:r>
          </a:p>
          <a:p>
            <a:r>
              <a:rPr lang="en-US" baseline="0" dirty="0" smtClean="0"/>
              <a:t>Title IV  includes activities for Health,  Independence and Longevity – research, training and demonstration projects in the aging field </a:t>
            </a:r>
          </a:p>
          <a:p>
            <a:r>
              <a:rPr lang="en-US" baseline="0" dirty="0" smtClean="0"/>
              <a:t>Title V includes the Senior Community Service Employment Act providing grants to support part time work for those over 55</a:t>
            </a:r>
          </a:p>
          <a:p>
            <a:r>
              <a:rPr lang="en-US" baseline="0" dirty="0" smtClean="0"/>
              <a:t>Title VI provides grants to the Native American populations including American Indians, Alaska Natives, and Native Hawaiians.</a:t>
            </a:r>
          </a:p>
          <a:p>
            <a:r>
              <a:rPr lang="en-US" baseline="0" dirty="0" smtClean="0"/>
              <a:t>Title VII is the Vulnerable Elder Rights Protection Activities including the LTCO Program and the services to prevent elder abuse, neglect and exploitation</a:t>
            </a:r>
          </a:p>
          <a:p>
            <a:endParaRPr lang="en-US" baseline="0" dirty="0" smtClean="0"/>
          </a:p>
          <a:p>
            <a:r>
              <a:rPr lang="en-US" baseline="0" dirty="0" smtClean="0">
                <a:solidFill>
                  <a:srgbClr val="FF0000"/>
                </a:solidFill>
              </a:rPr>
              <a:t>Ask if they receive title III moneys   </a:t>
            </a:r>
            <a:endParaRPr lang="en-US" dirty="0">
              <a:solidFill>
                <a:srgbClr val="FF0000"/>
              </a:solidFill>
            </a:endParaRPr>
          </a:p>
        </p:txBody>
      </p:sp>
      <p:sp>
        <p:nvSpPr>
          <p:cNvPr id="4" name="Slide Number Placeholder 3"/>
          <p:cNvSpPr>
            <a:spLocks noGrp="1"/>
          </p:cNvSpPr>
          <p:nvPr>
            <p:ph type="sldNum" sz="quarter" idx="10"/>
          </p:nvPr>
        </p:nvSpPr>
        <p:spPr/>
        <p:txBody>
          <a:bodyPr/>
          <a:lstStyle/>
          <a:p>
            <a:fld id="{ED543B2A-9434-C346-B670-7BEB5BC23380}" type="slidenum">
              <a:rPr lang="en-US" smtClean="0"/>
              <a:t>10</a:t>
            </a:fld>
            <a:endParaRPr lang="en-US" dirty="0"/>
          </a:p>
        </p:txBody>
      </p:sp>
    </p:spTree>
    <p:extLst>
      <p:ext uri="{BB962C8B-B14F-4D97-AF65-F5344CB8AC3E}">
        <p14:creationId xmlns:p14="http://schemas.microsoft.com/office/powerpoint/2010/main" val="8831762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It took many years for the LTCO program to develop into the program that</a:t>
            </a:r>
            <a:r>
              <a:rPr lang="en-US" baseline="0" dirty="0" smtClean="0"/>
              <a:t> exists today.  1972 Demo of </a:t>
            </a:r>
            <a:r>
              <a:rPr lang="en-US" dirty="0" smtClean="0"/>
              <a:t>5 states – Idaho, Pennsylvania, South Carolina, Wisconsin, and Michigan</a:t>
            </a:r>
          </a:p>
          <a:p>
            <a:endParaRPr lang="en-US" dirty="0" smtClean="0"/>
          </a:p>
          <a:p>
            <a:r>
              <a:rPr lang="en-US" dirty="0" smtClean="0"/>
              <a:t>2 states – Nebraska and Oklahoma</a:t>
            </a:r>
          </a:p>
          <a:p>
            <a:r>
              <a:rPr lang="en-US" dirty="0" smtClean="0"/>
              <a:t>It is important to note</a:t>
            </a:r>
            <a:r>
              <a:rPr lang="en-US" baseline="0" dirty="0" smtClean="0"/>
              <a:t> that the LTC Ombudsman program was put into the Act because of the poor conditions that existed in nursing homes across the country.  It was recognized that older adults in nursing facility were particularly vulnerable to poor care, abuse and exploitation.  We are now at a crossroads for care in the community.  </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ED543B2A-9434-C346-B670-7BEB5BC23380}" type="slidenum">
              <a:rPr lang="en-US" smtClean="0"/>
              <a:t>11</a:t>
            </a:fld>
            <a:endParaRPr lang="en-US" dirty="0"/>
          </a:p>
        </p:txBody>
      </p:sp>
    </p:spTree>
    <p:extLst>
      <p:ext uri="{BB962C8B-B14F-4D97-AF65-F5344CB8AC3E}">
        <p14:creationId xmlns:p14="http://schemas.microsoft.com/office/powerpoint/2010/main" val="23307983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Many people say “if you have seen one state unit on aging you have only seen one”  because these agencies often have multiple functions that vary from state to state.  Not so the LTC Ombudsman Programs.  The OAA mandates</a:t>
            </a:r>
            <a:r>
              <a:rPr lang="en-US" baseline="0" dirty="0" smtClean="0"/>
              <a:t> certain things from </a:t>
            </a:r>
            <a:r>
              <a:rPr lang="en-US" dirty="0" smtClean="0"/>
              <a:t>the Ombudsman Programs.</a:t>
            </a:r>
            <a:r>
              <a:rPr lang="en-US" baseline="0" dirty="0" smtClean="0"/>
              <a:t>  Their functions and administration is distinct.  This is a statewide program not designed to local entities.  </a:t>
            </a:r>
          </a:p>
          <a:p>
            <a:r>
              <a:rPr lang="en-US" baseline="0" dirty="0" smtClean="0"/>
              <a:t>Let’s look at some of the requirements. The OAA requirements for LTCO in nursing homes are the basis for the expansion to Home Care and Managed Care. </a:t>
            </a:r>
          </a:p>
          <a:p>
            <a:r>
              <a:rPr lang="en-US" baseline="0" dirty="0" smtClean="0"/>
              <a:t>So we need to look at what is expected of the LTCO programs</a:t>
            </a:r>
          </a:p>
          <a:p>
            <a:endParaRPr lang="en-US" dirty="0"/>
          </a:p>
        </p:txBody>
      </p:sp>
      <p:sp>
        <p:nvSpPr>
          <p:cNvPr id="4" name="Slide Number Placeholder 3"/>
          <p:cNvSpPr>
            <a:spLocks noGrp="1"/>
          </p:cNvSpPr>
          <p:nvPr>
            <p:ph type="sldNum" sz="quarter" idx="10"/>
          </p:nvPr>
        </p:nvSpPr>
        <p:spPr/>
        <p:txBody>
          <a:bodyPr/>
          <a:lstStyle/>
          <a:p>
            <a:fld id="{ED543B2A-9434-C346-B670-7BEB5BC23380}" type="slidenum">
              <a:rPr lang="en-US" smtClean="0"/>
              <a:t>12</a:t>
            </a:fld>
            <a:endParaRPr lang="en-US"/>
          </a:p>
        </p:txBody>
      </p:sp>
    </p:spTree>
    <p:extLst>
      <p:ext uri="{BB962C8B-B14F-4D97-AF65-F5344CB8AC3E}">
        <p14:creationId xmlns:p14="http://schemas.microsoft.com/office/powerpoint/2010/main" val="421056936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0.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pening Slide green">
    <p:bg>
      <p:bgPr>
        <a:blipFill rotWithShape="1">
          <a:blip r:embed="rId2"/>
          <a:stretch>
            <a:fillRect/>
          </a:stretch>
        </a:blipFill>
        <a:effectLst/>
      </p:bgPr>
    </p:bg>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727419" y="1066800"/>
            <a:ext cx="6273581" cy="1809686"/>
          </a:xfrm>
          <a:prstGeom prst="rect">
            <a:avLst/>
          </a:prstGeom>
        </p:spPr>
      </p:pic>
      <p:sp>
        <p:nvSpPr>
          <p:cNvPr id="4" name="Date Placeholder 3"/>
          <p:cNvSpPr>
            <a:spLocks noGrp="1"/>
          </p:cNvSpPr>
          <p:nvPr>
            <p:ph type="dt" sz="half" idx="10"/>
          </p:nvPr>
        </p:nvSpPr>
        <p:spPr>
          <a:xfrm>
            <a:off x="6553200" y="5861404"/>
            <a:ext cx="2133600" cy="365125"/>
          </a:xfrm>
          <a:prstGeom prst="rect">
            <a:avLst/>
          </a:prstGeom>
        </p:spPr>
        <p:txBody>
          <a:bodyPr/>
          <a:lstStyle>
            <a:lvl1pPr algn="r">
              <a:defRPr sz="1600">
                <a:solidFill>
                  <a:srgbClr val="FFFFFF"/>
                </a:solidFill>
                <a:latin typeface="Arial"/>
                <a:cs typeface="Arial"/>
              </a:defRPr>
            </a:lvl1pPr>
          </a:lstStyle>
          <a:p>
            <a:fld id="{F935C06B-C2AE-774E-BA9F-6E9ABC178C72}" type="datetime1">
              <a:rPr lang="en-US" smtClean="0"/>
              <a:t>7/14/2014</a:t>
            </a:fld>
            <a:endParaRPr lang="en-US" dirty="0"/>
          </a:p>
        </p:txBody>
      </p:sp>
      <p:sp>
        <p:nvSpPr>
          <p:cNvPr id="8" name="TextBox 7"/>
          <p:cNvSpPr txBox="1"/>
          <p:nvPr userDrawn="1"/>
        </p:nvSpPr>
        <p:spPr>
          <a:xfrm>
            <a:off x="5791200" y="6245854"/>
            <a:ext cx="2895600" cy="338554"/>
          </a:xfrm>
          <a:prstGeom prst="rect">
            <a:avLst/>
          </a:prstGeom>
          <a:noFill/>
        </p:spPr>
        <p:txBody>
          <a:bodyPr wrap="square" rtlCol="0">
            <a:spAutoFit/>
          </a:bodyPr>
          <a:lstStyle/>
          <a:p>
            <a:pPr algn="r"/>
            <a:r>
              <a:rPr lang="en-US" sz="1600" b="0" i="0" dirty="0" err="1" smtClean="0">
                <a:solidFill>
                  <a:schemeClr val="bg1"/>
                </a:solidFill>
                <a:latin typeface="Arial"/>
                <a:cs typeface="Arial"/>
              </a:rPr>
              <a:t>www.nasuad.org</a:t>
            </a:r>
            <a:endParaRPr lang="en-US" sz="1600" b="0" i="0" dirty="0">
              <a:solidFill>
                <a:schemeClr val="bg1"/>
              </a:solidFill>
              <a:latin typeface="Arial"/>
              <a:cs typeface="Arial"/>
            </a:endParaRPr>
          </a:p>
        </p:txBody>
      </p:sp>
    </p:spTree>
    <p:extLst>
      <p:ext uri="{BB962C8B-B14F-4D97-AF65-F5344CB8AC3E}">
        <p14:creationId xmlns:p14="http://schemas.microsoft.com/office/powerpoint/2010/main" val="45347663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Content blue">
    <p:spTree>
      <p:nvGrpSpPr>
        <p:cNvPr id="1" name=""/>
        <p:cNvGrpSpPr/>
        <p:nvPr/>
      </p:nvGrpSpPr>
      <p:grpSpPr>
        <a:xfrm>
          <a:off x="0" y="0"/>
          <a:ext cx="0" cy="0"/>
          <a:chOff x="0" y="0"/>
          <a:chExt cx="0" cy="0"/>
        </a:xfrm>
      </p:grpSpPr>
      <p:sp>
        <p:nvSpPr>
          <p:cNvPr id="2" name="Title 1"/>
          <p:cNvSpPr>
            <a:spLocks noGrp="1"/>
          </p:cNvSpPr>
          <p:nvPr>
            <p:ph type="title"/>
          </p:nvPr>
        </p:nvSpPr>
        <p:spPr>
          <a:xfrm>
            <a:off x="1371600" y="990600"/>
            <a:ext cx="6629400" cy="1143000"/>
          </a:xfrm>
        </p:spPr>
        <p:txBody>
          <a:bodyPr anchor="t" anchorCtr="0"/>
          <a:lstStyle/>
          <a:p>
            <a:r>
              <a:rPr lang="en-US" dirty="0" smtClean="0"/>
              <a:t>Click to edit Master title style</a:t>
            </a:r>
            <a:endParaRPr lang="en-US" dirty="0"/>
          </a:p>
        </p:txBody>
      </p:sp>
      <p:sp>
        <p:nvSpPr>
          <p:cNvPr id="3" name="Content Placeholder 2"/>
          <p:cNvSpPr>
            <a:spLocks noGrp="1"/>
          </p:cNvSpPr>
          <p:nvPr>
            <p:ph idx="1"/>
          </p:nvPr>
        </p:nvSpPr>
        <p:spPr>
          <a:xfrm>
            <a:off x="1371600" y="2133600"/>
            <a:ext cx="6629400" cy="399256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3"/>
          <p:cNvSpPr>
            <a:spLocks noGrp="1"/>
          </p:cNvSpPr>
          <p:nvPr>
            <p:ph type="sldNum" sz="quarter" idx="10"/>
          </p:nvPr>
        </p:nvSpPr>
        <p:spPr/>
        <p:txBody>
          <a:bodyPr/>
          <a:lstStyle/>
          <a:p>
            <a:r>
              <a:rPr lang="en-US" smtClean="0"/>
              <a:t>Page </a:t>
            </a:r>
            <a:fld id="{AF6E62F7-A30C-2B41-9A28-A14E62B8DBCD}" type="slidenum">
              <a:rPr lang="en-US" smtClean="0"/>
              <a:pPr/>
              <a:t>‹#›</a:t>
            </a:fld>
            <a:endParaRPr lang="en-US" dirty="0"/>
          </a:p>
        </p:txBody>
      </p:sp>
    </p:spTree>
    <p:extLst>
      <p:ext uri="{BB962C8B-B14F-4D97-AF65-F5344CB8AC3E}">
        <p14:creationId xmlns:p14="http://schemas.microsoft.com/office/powerpoint/2010/main" val="17397203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ank for Full Photo">
    <p:bg>
      <p:bgPr>
        <a:solidFill>
          <a:schemeClr val="bg1"/>
        </a:solidFill>
        <a:effectLst/>
      </p:bgPr>
    </p:bg>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r>
              <a:rPr lang="en-US" smtClean="0"/>
              <a:t>Page </a:t>
            </a:r>
            <a:fld id="{AF6E62F7-A30C-2B41-9A28-A14E62B8DBCD}" type="slidenum">
              <a:rPr lang="en-US" smtClean="0"/>
              <a:pPr/>
              <a:t>‹#›</a:t>
            </a:fld>
            <a:endParaRPr lang="en-US" dirty="0"/>
          </a:p>
        </p:txBody>
      </p:sp>
    </p:spTree>
    <p:extLst>
      <p:ext uri="{BB962C8B-B14F-4D97-AF65-F5344CB8AC3E}">
        <p14:creationId xmlns:p14="http://schemas.microsoft.com/office/powerpoint/2010/main" val="23825978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End slide blue">
    <p:bg>
      <p:bgPr>
        <a:blipFill rotWithShape="1">
          <a:blip r:embed="rId2"/>
          <a:stretch>
            <a:fillRect/>
          </a:stretch>
        </a:blipFill>
        <a:effectLst/>
      </p:bgPr>
    </p:bg>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727419" y="1066800"/>
            <a:ext cx="6273581" cy="1809686"/>
          </a:xfrm>
          <a:prstGeom prst="rect">
            <a:avLst/>
          </a:prstGeom>
        </p:spPr>
      </p:pic>
      <p:sp>
        <p:nvSpPr>
          <p:cNvPr id="7" name="TextBox 6"/>
          <p:cNvSpPr txBox="1"/>
          <p:nvPr userDrawn="1"/>
        </p:nvSpPr>
        <p:spPr>
          <a:xfrm>
            <a:off x="2125590" y="3428999"/>
            <a:ext cx="5877818" cy="900246"/>
          </a:xfrm>
          <a:prstGeom prst="rect">
            <a:avLst/>
          </a:prstGeom>
          <a:noFill/>
        </p:spPr>
        <p:txBody>
          <a:bodyPr wrap="square" rtlCol="0">
            <a:spAutoFit/>
          </a:bodyPr>
          <a:lstStyle/>
          <a:p>
            <a:pPr algn="r">
              <a:lnSpc>
                <a:spcPct val="150000"/>
              </a:lnSpc>
            </a:pPr>
            <a:r>
              <a:rPr lang="en-US" dirty="0" smtClean="0">
                <a:solidFill>
                  <a:srgbClr val="001835"/>
                </a:solidFill>
                <a:latin typeface="Arial"/>
                <a:cs typeface="Arial"/>
              </a:rPr>
              <a:t>For more</a:t>
            </a:r>
            <a:r>
              <a:rPr lang="en-US" baseline="0" dirty="0" smtClean="0">
                <a:solidFill>
                  <a:srgbClr val="001835"/>
                </a:solidFill>
                <a:latin typeface="Arial"/>
                <a:cs typeface="Arial"/>
              </a:rPr>
              <a:t> information, please visit: </a:t>
            </a:r>
            <a:r>
              <a:rPr lang="en-US" b="1" u="none" dirty="0" smtClean="0">
                <a:solidFill>
                  <a:srgbClr val="105E3F"/>
                </a:solidFill>
                <a:latin typeface="Arial"/>
                <a:cs typeface="Arial"/>
              </a:rPr>
              <a:t>www.nasuad.org</a:t>
            </a:r>
          </a:p>
          <a:p>
            <a:pPr algn="r">
              <a:lnSpc>
                <a:spcPct val="150000"/>
              </a:lnSpc>
            </a:pPr>
            <a:r>
              <a:rPr lang="en-US" b="0" dirty="0" smtClean="0">
                <a:solidFill>
                  <a:srgbClr val="001835"/>
                </a:solidFill>
                <a:latin typeface="Arial"/>
                <a:cs typeface="Arial"/>
              </a:rPr>
              <a:t>Or call us at: </a:t>
            </a:r>
            <a:r>
              <a:rPr lang="en-US" b="1" dirty="0" smtClean="0">
                <a:solidFill>
                  <a:srgbClr val="001835"/>
                </a:solidFill>
                <a:latin typeface="Arial"/>
                <a:cs typeface="Arial"/>
              </a:rPr>
              <a:t>202-898-2583 </a:t>
            </a:r>
            <a:endParaRPr lang="en-US" b="1" dirty="0">
              <a:solidFill>
                <a:srgbClr val="001835"/>
              </a:solidFill>
              <a:latin typeface="Arial"/>
              <a:cs typeface="Arial"/>
            </a:endParaRPr>
          </a:p>
        </p:txBody>
      </p:sp>
    </p:spTree>
    <p:extLst>
      <p:ext uri="{BB962C8B-B14F-4D97-AF65-F5344CB8AC3E}">
        <p14:creationId xmlns:p14="http://schemas.microsoft.com/office/powerpoint/2010/main" val="213835626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green">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133600" y="1981201"/>
            <a:ext cx="5867400" cy="1447799"/>
          </a:xfrm>
        </p:spPr>
        <p:txBody>
          <a:bodyPr anchor="t" anchorCtr="0"/>
          <a:lstStyle>
            <a:lvl1pPr algn="l">
              <a:defRPr>
                <a:solidFill>
                  <a:schemeClr val="tx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2133600" y="3429000"/>
            <a:ext cx="5867400" cy="2209800"/>
          </a:xfrm>
        </p:spPr>
        <p:txBody>
          <a:bodyPr>
            <a:normAutofit/>
          </a:bodyPr>
          <a:lstStyle>
            <a:lvl1pPr marL="0" indent="0" algn="l">
              <a:buNone/>
              <a:defRPr sz="2000">
                <a:solidFill>
                  <a:srgbClr val="07295B"/>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a:xfrm>
            <a:off x="6553200" y="5861404"/>
            <a:ext cx="2133600" cy="365125"/>
          </a:xfrm>
          <a:prstGeom prst="rect">
            <a:avLst/>
          </a:prstGeom>
        </p:spPr>
        <p:txBody>
          <a:bodyPr/>
          <a:lstStyle>
            <a:lvl1pPr algn="r">
              <a:defRPr sz="1600">
                <a:solidFill>
                  <a:srgbClr val="FFFFFF"/>
                </a:solidFill>
                <a:latin typeface="Arial"/>
                <a:cs typeface="Arial"/>
              </a:defRPr>
            </a:lvl1pPr>
          </a:lstStyle>
          <a:p>
            <a:fld id="{5AAF46A6-549C-6E46-9040-9226C97C1C1E}" type="datetime1">
              <a:rPr lang="en-US" smtClean="0"/>
              <a:t>7/14/2014</a:t>
            </a:fld>
            <a:endParaRPr lang="en-US" dirty="0"/>
          </a:p>
        </p:txBody>
      </p:sp>
      <p:pic>
        <p:nvPicPr>
          <p:cNvPr id="7" name="Picture 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87661" y="446173"/>
            <a:ext cx="4008139" cy="1156193"/>
          </a:xfrm>
          <a:prstGeom prst="rect">
            <a:avLst/>
          </a:prstGeom>
        </p:spPr>
      </p:pic>
      <p:sp>
        <p:nvSpPr>
          <p:cNvPr id="8" name="TextBox 7"/>
          <p:cNvSpPr txBox="1"/>
          <p:nvPr userDrawn="1"/>
        </p:nvSpPr>
        <p:spPr>
          <a:xfrm>
            <a:off x="5791200" y="6245854"/>
            <a:ext cx="2895600" cy="338554"/>
          </a:xfrm>
          <a:prstGeom prst="rect">
            <a:avLst/>
          </a:prstGeom>
          <a:noFill/>
        </p:spPr>
        <p:txBody>
          <a:bodyPr wrap="square" rtlCol="0">
            <a:spAutoFit/>
          </a:bodyPr>
          <a:lstStyle/>
          <a:p>
            <a:pPr algn="r"/>
            <a:r>
              <a:rPr lang="en-US" sz="1600" b="0" i="0" dirty="0" err="1" smtClean="0">
                <a:solidFill>
                  <a:schemeClr val="bg1"/>
                </a:solidFill>
                <a:latin typeface="Arial"/>
                <a:cs typeface="Arial"/>
              </a:rPr>
              <a:t>www.nasuad.org</a:t>
            </a:r>
            <a:endParaRPr lang="en-US" sz="1600" b="0" i="0" dirty="0">
              <a:solidFill>
                <a:schemeClr val="bg1"/>
              </a:solidFill>
              <a:latin typeface="Arial"/>
              <a:cs typeface="Arial"/>
            </a:endParaRPr>
          </a:p>
        </p:txBody>
      </p:sp>
    </p:spTree>
    <p:extLst>
      <p:ext uri="{BB962C8B-B14F-4D97-AF65-F5344CB8AC3E}">
        <p14:creationId xmlns:p14="http://schemas.microsoft.com/office/powerpoint/2010/main" val="95910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ivider green">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133600" y="2105629"/>
            <a:ext cx="5867400" cy="1362075"/>
          </a:xfrm>
        </p:spPr>
        <p:txBody>
          <a:bodyPr anchor="t">
            <a:normAutofit/>
          </a:bodyPr>
          <a:lstStyle>
            <a:lvl1pPr algn="l">
              <a:defRPr sz="3600" b="1" cap="none">
                <a:solidFill>
                  <a:srgbClr val="FFFFFF"/>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2143228" y="3656806"/>
            <a:ext cx="5865215" cy="1500187"/>
          </a:xfrm>
        </p:spPr>
        <p:txBody>
          <a:bodyPr anchor="t" anchorCtr="0"/>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5" name="Slide Number Placeholder 4"/>
          <p:cNvSpPr>
            <a:spLocks noGrp="1"/>
          </p:cNvSpPr>
          <p:nvPr>
            <p:ph type="sldNum" sz="quarter" idx="10"/>
          </p:nvPr>
        </p:nvSpPr>
        <p:spPr/>
        <p:txBody>
          <a:bodyPr/>
          <a:lstStyle/>
          <a:p>
            <a:r>
              <a:rPr lang="en-US" smtClean="0"/>
              <a:t>Page </a:t>
            </a:r>
            <a:fld id="{AF6E62F7-A30C-2B41-9A28-A14E62B8DBCD}" type="slidenum">
              <a:rPr lang="en-US" smtClean="0"/>
              <a:pPr/>
              <a:t>‹#›</a:t>
            </a:fld>
            <a:endParaRPr lang="en-US" dirty="0"/>
          </a:p>
        </p:txBody>
      </p:sp>
    </p:spTree>
    <p:extLst>
      <p:ext uri="{BB962C8B-B14F-4D97-AF65-F5344CB8AC3E}">
        <p14:creationId xmlns:p14="http://schemas.microsoft.com/office/powerpoint/2010/main" val="20124911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Content green">
    <p:spTree>
      <p:nvGrpSpPr>
        <p:cNvPr id="1" name=""/>
        <p:cNvGrpSpPr/>
        <p:nvPr/>
      </p:nvGrpSpPr>
      <p:grpSpPr>
        <a:xfrm>
          <a:off x="0" y="0"/>
          <a:ext cx="0" cy="0"/>
          <a:chOff x="0" y="0"/>
          <a:chExt cx="0" cy="0"/>
        </a:xfrm>
      </p:grpSpPr>
      <p:sp>
        <p:nvSpPr>
          <p:cNvPr id="2" name="Title 1"/>
          <p:cNvSpPr>
            <a:spLocks noGrp="1"/>
          </p:cNvSpPr>
          <p:nvPr>
            <p:ph type="title"/>
          </p:nvPr>
        </p:nvSpPr>
        <p:spPr>
          <a:xfrm>
            <a:off x="1371600" y="990600"/>
            <a:ext cx="6629400" cy="1143000"/>
          </a:xfrm>
        </p:spPr>
        <p:txBody>
          <a:bodyPr anchor="t" anchorCtr="0"/>
          <a:lstStyle/>
          <a:p>
            <a:r>
              <a:rPr lang="en-US" dirty="0" smtClean="0"/>
              <a:t>Click to edit Master title style</a:t>
            </a:r>
            <a:endParaRPr lang="en-US" dirty="0"/>
          </a:p>
        </p:txBody>
      </p:sp>
      <p:sp>
        <p:nvSpPr>
          <p:cNvPr id="3" name="Content Placeholder 2"/>
          <p:cNvSpPr>
            <a:spLocks noGrp="1"/>
          </p:cNvSpPr>
          <p:nvPr>
            <p:ph idx="1"/>
          </p:nvPr>
        </p:nvSpPr>
        <p:spPr>
          <a:xfrm>
            <a:off x="1371600" y="2133600"/>
            <a:ext cx="6629400" cy="399256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3"/>
          <p:cNvSpPr>
            <a:spLocks noGrp="1"/>
          </p:cNvSpPr>
          <p:nvPr>
            <p:ph type="sldNum" sz="quarter" idx="10"/>
          </p:nvPr>
        </p:nvSpPr>
        <p:spPr/>
        <p:txBody>
          <a:bodyPr/>
          <a:lstStyle/>
          <a:p>
            <a:r>
              <a:rPr lang="en-US" smtClean="0"/>
              <a:t>Page </a:t>
            </a:r>
            <a:fld id="{AF6E62F7-A30C-2B41-9A28-A14E62B8DBCD}" type="slidenum">
              <a:rPr lang="en-US" smtClean="0"/>
              <a:pPr/>
              <a:t>‹#›</a:t>
            </a:fld>
            <a:endParaRPr lang="en-US" dirty="0"/>
          </a:p>
        </p:txBody>
      </p:sp>
    </p:spTree>
    <p:extLst>
      <p:ext uri="{BB962C8B-B14F-4D97-AF65-F5344CB8AC3E}">
        <p14:creationId xmlns:p14="http://schemas.microsoft.com/office/powerpoint/2010/main" val="40957889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k for Full Photo">
    <p:bg>
      <p:bgPr>
        <a:solidFill>
          <a:schemeClr val="bg1"/>
        </a:solidFill>
        <a:effectLst/>
      </p:bgPr>
    </p:bg>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r>
              <a:rPr lang="en-US" smtClean="0"/>
              <a:t>Page </a:t>
            </a:r>
            <a:fld id="{AF6E62F7-A30C-2B41-9A28-A14E62B8DBCD}" type="slidenum">
              <a:rPr lang="en-US" smtClean="0"/>
              <a:pPr/>
              <a:t>‹#›</a:t>
            </a:fld>
            <a:endParaRPr lang="en-US" dirty="0"/>
          </a:p>
        </p:txBody>
      </p:sp>
    </p:spTree>
    <p:extLst>
      <p:ext uri="{BB962C8B-B14F-4D97-AF65-F5344CB8AC3E}">
        <p14:creationId xmlns:p14="http://schemas.microsoft.com/office/powerpoint/2010/main" val="41787960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End slide green">
    <p:bg>
      <p:bgPr>
        <a:blipFill rotWithShape="1">
          <a:blip r:embed="rId2"/>
          <a:stretch>
            <a:fillRect/>
          </a:stretch>
        </a:blipFill>
        <a:effectLst/>
      </p:bgPr>
    </p:bg>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727419" y="1066800"/>
            <a:ext cx="6273581" cy="1809686"/>
          </a:xfrm>
          <a:prstGeom prst="rect">
            <a:avLst/>
          </a:prstGeom>
        </p:spPr>
      </p:pic>
      <p:sp>
        <p:nvSpPr>
          <p:cNvPr id="7" name="TextBox 6"/>
          <p:cNvSpPr txBox="1"/>
          <p:nvPr userDrawn="1"/>
        </p:nvSpPr>
        <p:spPr>
          <a:xfrm>
            <a:off x="2125590" y="3428999"/>
            <a:ext cx="5877818" cy="900246"/>
          </a:xfrm>
          <a:prstGeom prst="rect">
            <a:avLst/>
          </a:prstGeom>
          <a:noFill/>
        </p:spPr>
        <p:txBody>
          <a:bodyPr wrap="square" rtlCol="0">
            <a:spAutoFit/>
          </a:bodyPr>
          <a:lstStyle/>
          <a:p>
            <a:pPr algn="r">
              <a:lnSpc>
                <a:spcPct val="150000"/>
              </a:lnSpc>
            </a:pPr>
            <a:r>
              <a:rPr lang="en-US" dirty="0" smtClean="0">
                <a:solidFill>
                  <a:srgbClr val="001835"/>
                </a:solidFill>
                <a:latin typeface="Arial"/>
                <a:cs typeface="Arial"/>
              </a:rPr>
              <a:t>For more</a:t>
            </a:r>
            <a:r>
              <a:rPr lang="en-US" baseline="0" dirty="0" smtClean="0">
                <a:solidFill>
                  <a:srgbClr val="001835"/>
                </a:solidFill>
                <a:latin typeface="Arial"/>
                <a:cs typeface="Arial"/>
              </a:rPr>
              <a:t> information, please visit: </a:t>
            </a:r>
            <a:r>
              <a:rPr lang="en-US" b="1" u="none" dirty="0" smtClean="0">
                <a:solidFill>
                  <a:srgbClr val="105E3F"/>
                </a:solidFill>
                <a:latin typeface="Arial"/>
                <a:cs typeface="Arial"/>
              </a:rPr>
              <a:t>www.nasuad.org</a:t>
            </a:r>
          </a:p>
          <a:p>
            <a:pPr algn="r">
              <a:lnSpc>
                <a:spcPct val="150000"/>
              </a:lnSpc>
            </a:pPr>
            <a:r>
              <a:rPr lang="en-US" b="0" dirty="0" smtClean="0">
                <a:solidFill>
                  <a:srgbClr val="001835"/>
                </a:solidFill>
                <a:latin typeface="Arial"/>
                <a:cs typeface="Arial"/>
              </a:rPr>
              <a:t>Or call us at: </a:t>
            </a:r>
            <a:r>
              <a:rPr lang="en-US" b="1" dirty="0" smtClean="0">
                <a:solidFill>
                  <a:srgbClr val="001835"/>
                </a:solidFill>
                <a:latin typeface="Arial"/>
                <a:cs typeface="Arial"/>
              </a:rPr>
              <a:t>202-898-2583 </a:t>
            </a:r>
            <a:endParaRPr lang="en-US" b="1" dirty="0">
              <a:solidFill>
                <a:srgbClr val="001835"/>
              </a:solidFill>
              <a:latin typeface="Arial"/>
              <a:cs typeface="Arial"/>
            </a:endParaRPr>
          </a:p>
        </p:txBody>
      </p:sp>
    </p:spTree>
    <p:extLst>
      <p:ext uri="{BB962C8B-B14F-4D97-AF65-F5344CB8AC3E}">
        <p14:creationId xmlns:p14="http://schemas.microsoft.com/office/powerpoint/2010/main" val="427866364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pening Slide blue">
    <p:bg>
      <p:bgPr>
        <a:blipFill rotWithShape="1">
          <a:blip r:embed="rId2"/>
          <a:stretch>
            <a:fillRect/>
          </a:stretch>
        </a:blipFill>
        <a:effectLst/>
      </p:bgPr>
    </p:bg>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727419" y="1066800"/>
            <a:ext cx="6273581" cy="1809686"/>
          </a:xfrm>
          <a:prstGeom prst="rect">
            <a:avLst/>
          </a:prstGeom>
        </p:spPr>
      </p:pic>
      <p:sp>
        <p:nvSpPr>
          <p:cNvPr id="4" name="Date Placeholder 3"/>
          <p:cNvSpPr>
            <a:spLocks noGrp="1"/>
          </p:cNvSpPr>
          <p:nvPr>
            <p:ph type="dt" sz="half" idx="10"/>
          </p:nvPr>
        </p:nvSpPr>
        <p:spPr>
          <a:xfrm>
            <a:off x="6553200" y="5861404"/>
            <a:ext cx="2133600" cy="365125"/>
          </a:xfrm>
          <a:prstGeom prst="rect">
            <a:avLst/>
          </a:prstGeom>
        </p:spPr>
        <p:txBody>
          <a:bodyPr/>
          <a:lstStyle>
            <a:lvl1pPr algn="r">
              <a:defRPr sz="1600">
                <a:solidFill>
                  <a:srgbClr val="FFFFFF"/>
                </a:solidFill>
                <a:latin typeface="Arial"/>
                <a:cs typeface="Arial"/>
              </a:defRPr>
            </a:lvl1pPr>
          </a:lstStyle>
          <a:p>
            <a:fld id="{2B6885E0-7EE2-EC4D-9817-F9F391149F96}" type="datetime1">
              <a:rPr lang="en-US" smtClean="0"/>
              <a:t>7/14/2014</a:t>
            </a:fld>
            <a:endParaRPr lang="en-US" dirty="0"/>
          </a:p>
        </p:txBody>
      </p:sp>
      <p:sp>
        <p:nvSpPr>
          <p:cNvPr id="8" name="TextBox 7"/>
          <p:cNvSpPr txBox="1"/>
          <p:nvPr userDrawn="1"/>
        </p:nvSpPr>
        <p:spPr>
          <a:xfrm>
            <a:off x="5791200" y="6245854"/>
            <a:ext cx="2895600" cy="338554"/>
          </a:xfrm>
          <a:prstGeom prst="rect">
            <a:avLst/>
          </a:prstGeom>
          <a:noFill/>
        </p:spPr>
        <p:txBody>
          <a:bodyPr wrap="square" rtlCol="0">
            <a:spAutoFit/>
          </a:bodyPr>
          <a:lstStyle/>
          <a:p>
            <a:pPr algn="r"/>
            <a:r>
              <a:rPr lang="en-US" sz="1600" b="0" i="0" dirty="0" err="1" smtClean="0">
                <a:solidFill>
                  <a:schemeClr val="bg1"/>
                </a:solidFill>
                <a:latin typeface="Arial"/>
                <a:cs typeface="Arial"/>
              </a:rPr>
              <a:t>www.nasuad.org</a:t>
            </a:r>
            <a:endParaRPr lang="en-US" sz="1600" b="0" i="0" dirty="0">
              <a:solidFill>
                <a:schemeClr val="bg1"/>
              </a:solidFill>
              <a:latin typeface="Arial"/>
              <a:cs typeface="Arial"/>
            </a:endParaRPr>
          </a:p>
        </p:txBody>
      </p:sp>
    </p:spTree>
    <p:extLst>
      <p:ext uri="{BB962C8B-B14F-4D97-AF65-F5344CB8AC3E}">
        <p14:creationId xmlns:p14="http://schemas.microsoft.com/office/powerpoint/2010/main" val="220572736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Title Slide blue">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133600" y="1981201"/>
            <a:ext cx="5867400" cy="1447799"/>
          </a:xfrm>
        </p:spPr>
        <p:txBody>
          <a:bodyPr anchor="t" anchorCtr="0"/>
          <a:lstStyle>
            <a:lvl1pPr algn="l">
              <a:defRPr>
                <a:solidFill>
                  <a:schemeClr val="tx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2133600" y="3429000"/>
            <a:ext cx="5867400" cy="2209800"/>
          </a:xfrm>
        </p:spPr>
        <p:txBody>
          <a:bodyPr>
            <a:normAutofit/>
          </a:bodyPr>
          <a:lstStyle>
            <a:lvl1pPr marL="0" indent="0" algn="l">
              <a:buNone/>
              <a:defRPr sz="2000">
                <a:solidFill>
                  <a:srgbClr val="07295B"/>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a:xfrm>
            <a:off x="6553200" y="5861404"/>
            <a:ext cx="2133600" cy="365125"/>
          </a:xfrm>
          <a:prstGeom prst="rect">
            <a:avLst/>
          </a:prstGeom>
        </p:spPr>
        <p:txBody>
          <a:bodyPr/>
          <a:lstStyle>
            <a:lvl1pPr algn="r">
              <a:defRPr sz="1600">
                <a:solidFill>
                  <a:srgbClr val="FFFFFF"/>
                </a:solidFill>
                <a:latin typeface="Arial"/>
                <a:cs typeface="Arial"/>
              </a:defRPr>
            </a:lvl1pPr>
          </a:lstStyle>
          <a:p>
            <a:fld id="{81D8CEB5-F7FE-A346-BEA1-BA99C10D5F56}" type="datetime1">
              <a:rPr lang="en-US" smtClean="0"/>
              <a:t>7/14/2014</a:t>
            </a:fld>
            <a:endParaRPr lang="en-US" dirty="0"/>
          </a:p>
        </p:txBody>
      </p:sp>
      <p:pic>
        <p:nvPicPr>
          <p:cNvPr id="7" name="Picture 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87661" y="446173"/>
            <a:ext cx="4008139" cy="1156193"/>
          </a:xfrm>
          <a:prstGeom prst="rect">
            <a:avLst/>
          </a:prstGeom>
        </p:spPr>
      </p:pic>
      <p:sp>
        <p:nvSpPr>
          <p:cNvPr id="8" name="TextBox 7"/>
          <p:cNvSpPr txBox="1"/>
          <p:nvPr userDrawn="1"/>
        </p:nvSpPr>
        <p:spPr>
          <a:xfrm>
            <a:off x="5791200" y="6245854"/>
            <a:ext cx="2895600" cy="338554"/>
          </a:xfrm>
          <a:prstGeom prst="rect">
            <a:avLst/>
          </a:prstGeom>
          <a:noFill/>
        </p:spPr>
        <p:txBody>
          <a:bodyPr wrap="square" rtlCol="0">
            <a:spAutoFit/>
          </a:bodyPr>
          <a:lstStyle/>
          <a:p>
            <a:pPr algn="r"/>
            <a:r>
              <a:rPr lang="en-US" sz="1600" b="0" i="0" dirty="0" err="1" smtClean="0">
                <a:solidFill>
                  <a:schemeClr val="bg1"/>
                </a:solidFill>
                <a:latin typeface="Arial"/>
                <a:cs typeface="Arial"/>
              </a:rPr>
              <a:t>www.nasuad.org</a:t>
            </a:r>
            <a:endParaRPr lang="en-US" sz="1600" b="0" i="0" dirty="0">
              <a:solidFill>
                <a:schemeClr val="bg1"/>
              </a:solidFill>
              <a:latin typeface="Arial"/>
              <a:cs typeface="Arial"/>
            </a:endParaRPr>
          </a:p>
        </p:txBody>
      </p:sp>
    </p:spTree>
    <p:extLst>
      <p:ext uri="{BB962C8B-B14F-4D97-AF65-F5344CB8AC3E}">
        <p14:creationId xmlns:p14="http://schemas.microsoft.com/office/powerpoint/2010/main" val="30603209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Divider blue">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133600" y="2105629"/>
            <a:ext cx="5867400" cy="1362075"/>
          </a:xfrm>
        </p:spPr>
        <p:txBody>
          <a:bodyPr anchor="t">
            <a:normAutofit/>
          </a:bodyPr>
          <a:lstStyle>
            <a:lvl1pPr algn="l">
              <a:defRPr sz="3600" b="1" cap="none">
                <a:solidFill>
                  <a:srgbClr val="FFFFFF"/>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2143228" y="3656806"/>
            <a:ext cx="5865215" cy="1500187"/>
          </a:xfrm>
        </p:spPr>
        <p:txBody>
          <a:bodyPr anchor="t" anchorCtr="0"/>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5" name="Slide Number Placeholder 4"/>
          <p:cNvSpPr>
            <a:spLocks noGrp="1"/>
          </p:cNvSpPr>
          <p:nvPr>
            <p:ph type="sldNum" sz="quarter" idx="10"/>
          </p:nvPr>
        </p:nvSpPr>
        <p:spPr/>
        <p:txBody>
          <a:bodyPr/>
          <a:lstStyle/>
          <a:p>
            <a:r>
              <a:rPr lang="en-US" smtClean="0"/>
              <a:t>Page </a:t>
            </a:r>
            <a:fld id="{AF6E62F7-A30C-2B41-9A28-A14E62B8DBCD}" type="slidenum">
              <a:rPr lang="en-US" smtClean="0"/>
              <a:pPr/>
              <a:t>‹#›</a:t>
            </a:fld>
            <a:endParaRPr lang="en-US" dirty="0"/>
          </a:p>
        </p:txBody>
      </p:sp>
    </p:spTree>
    <p:extLst>
      <p:ext uri="{BB962C8B-B14F-4D97-AF65-F5344CB8AC3E}">
        <p14:creationId xmlns:p14="http://schemas.microsoft.com/office/powerpoint/2010/main" val="25578402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Layout" Target="../slideLayouts/slideLayout9.xml"/><Relationship Id="rId7"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5" Type="http://schemas.openxmlformats.org/officeDocument/2006/relationships/slideLayout" Target="../slideLayouts/slideLayout11.xml"/><Relationship Id="rId4"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8"/>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t" anchorCtr="0"/>
          <a:lstStyle>
            <a:lvl1pPr algn="r">
              <a:defRPr sz="1100">
                <a:solidFill>
                  <a:srgbClr val="FFFFFF"/>
                </a:solidFill>
                <a:latin typeface="Arial"/>
                <a:cs typeface="Arial"/>
              </a:defRPr>
            </a:lvl1pPr>
          </a:lstStyle>
          <a:p>
            <a:r>
              <a:rPr lang="en-US" dirty="0" smtClean="0"/>
              <a:t>Page </a:t>
            </a:r>
            <a:fld id="{AF6E62F7-A30C-2B41-9A28-A14E62B8DBCD}" type="slidenum">
              <a:rPr lang="en-US" smtClean="0"/>
              <a:pPr/>
              <a:t>‹#›</a:t>
            </a:fld>
            <a:endParaRPr lang="en-US" dirty="0"/>
          </a:p>
        </p:txBody>
      </p:sp>
    </p:spTree>
    <p:extLst>
      <p:ext uri="{BB962C8B-B14F-4D97-AF65-F5344CB8AC3E}">
        <p14:creationId xmlns:p14="http://schemas.microsoft.com/office/powerpoint/2010/main" val="1020817061"/>
      </p:ext>
    </p:extLst>
  </p:cSld>
  <p:clrMap bg1="lt1" tx1="dk1" bg2="lt2" tx2="dk2" accent1="accent1" accent2="accent2" accent3="accent3" accent4="accent4" accent5="accent5" accent6="accent6" hlink="hlink" folHlink="folHlink"/>
  <p:sldLayoutIdLst>
    <p:sldLayoutId id="2147483654" r:id="rId1"/>
    <p:sldLayoutId id="2147483649" r:id="rId2"/>
    <p:sldLayoutId id="2147483659" r:id="rId3"/>
    <p:sldLayoutId id="2147483650" r:id="rId4"/>
    <p:sldLayoutId id="2147483658" r:id="rId5"/>
    <p:sldLayoutId id="2147483657" r:id="rId6"/>
  </p:sldLayoutIdLst>
  <p:hf hdr="0" ftr="0"/>
  <p:txStyles>
    <p:titleStyle>
      <a:lvl1pPr algn="l" defTabSz="457200" rtl="0" eaLnBrk="1" latinLnBrk="0" hangingPunct="1">
        <a:spcBef>
          <a:spcPct val="0"/>
        </a:spcBef>
        <a:buNone/>
        <a:defRPr sz="3600" b="1" i="0" kern="1200">
          <a:solidFill>
            <a:schemeClr val="tx1"/>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2000" kern="1200">
          <a:solidFill>
            <a:srgbClr val="022144"/>
          </a:solidFill>
          <a:latin typeface="Arial"/>
          <a:ea typeface="+mn-ea"/>
          <a:cs typeface="Arial"/>
        </a:defRPr>
      </a:lvl1pPr>
      <a:lvl2pPr marL="742950" indent="-285750" algn="l" defTabSz="457200" rtl="0" eaLnBrk="1" latinLnBrk="0" hangingPunct="1">
        <a:spcBef>
          <a:spcPct val="20000"/>
        </a:spcBef>
        <a:buFont typeface="Arial"/>
        <a:buChar char="–"/>
        <a:defRPr sz="2000" kern="1200">
          <a:solidFill>
            <a:srgbClr val="022144"/>
          </a:solidFill>
          <a:latin typeface="Arial"/>
          <a:ea typeface="+mn-ea"/>
          <a:cs typeface="Arial"/>
        </a:defRPr>
      </a:lvl2pPr>
      <a:lvl3pPr marL="1143000" indent="-228600" algn="l" defTabSz="457200" rtl="0" eaLnBrk="1" latinLnBrk="0" hangingPunct="1">
        <a:spcBef>
          <a:spcPct val="20000"/>
        </a:spcBef>
        <a:buFont typeface="Arial"/>
        <a:buChar char="•"/>
        <a:defRPr sz="2000" kern="1200">
          <a:solidFill>
            <a:srgbClr val="022144"/>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rgbClr val="022144"/>
          </a:solidFill>
          <a:latin typeface="Arial"/>
          <a:ea typeface="+mn-ea"/>
          <a:cs typeface="Arial"/>
        </a:defRPr>
      </a:lvl4pPr>
      <a:lvl5pPr marL="2057400" indent="-228600" algn="l" defTabSz="457200" rtl="0" eaLnBrk="1" latinLnBrk="0" hangingPunct="1">
        <a:spcBef>
          <a:spcPct val="20000"/>
        </a:spcBef>
        <a:buFont typeface="Arial"/>
        <a:buChar char="»"/>
        <a:defRPr sz="2000" kern="1200">
          <a:solidFill>
            <a:srgbClr val="022144"/>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8"/>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t" anchorCtr="0"/>
          <a:lstStyle>
            <a:lvl1pPr algn="r">
              <a:defRPr sz="1100">
                <a:solidFill>
                  <a:srgbClr val="FFFFFF"/>
                </a:solidFill>
                <a:latin typeface="Arial"/>
                <a:cs typeface="Arial"/>
              </a:defRPr>
            </a:lvl1pPr>
          </a:lstStyle>
          <a:p>
            <a:r>
              <a:rPr lang="en-US" dirty="0" smtClean="0"/>
              <a:t>Page </a:t>
            </a:r>
            <a:fld id="{AF6E62F7-A30C-2B41-9A28-A14E62B8DBCD}" type="slidenum">
              <a:rPr lang="en-US" smtClean="0"/>
              <a:pPr/>
              <a:t>‹#›</a:t>
            </a:fld>
            <a:endParaRPr lang="en-US" dirty="0"/>
          </a:p>
        </p:txBody>
      </p:sp>
    </p:spTree>
    <p:extLst>
      <p:ext uri="{BB962C8B-B14F-4D97-AF65-F5344CB8AC3E}">
        <p14:creationId xmlns:p14="http://schemas.microsoft.com/office/powerpoint/2010/main" val="146856868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Lst>
  <p:hf hdr="0" ftr="0"/>
  <p:txStyles>
    <p:titleStyle>
      <a:lvl1pPr algn="l" defTabSz="457200" rtl="0" eaLnBrk="1" latinLnBrk="0" hangingPunct="1">
        <a:spcBef>
          <a:spcPct val="0"/>
        </a:spcBef>
        <a:buNone/>
        <a:defRPr sz="3600" b="1" i="0" kern="1200">
          <a:solidFill>
            <a:schemeClr val="tx1"/>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2000" kern="1200">
          <a:solidFill>
            <a:srgbClr val="022144"/>
          </a:solidFill>
          <a:latin typeface="Arial"/>
          <a:ea typeface="+mn-ea"/>
          <a:cs typeface="Arial"/>
        </a:defRPr>
      </a:lvl1pPr>
      <a:lvl2pPr marL="742950" indent="-285750" algn="l" defTabSz="457200" rtl="0" eaLnBrk="1" latinLnBrk="0" hangingPunct="1">
        <a:spcBef>
          <a:spcPct val="20000"/>
        </a:spcBef>
        <a:buFont typeface="Arial"/>
        <a:buChar char="–"/>
        <a:defRPr sz="2000" kern="1200">
          <a:solidFill>
            <a:srgbClr val="022144"/>
          </a:solidFill>
          <a:latin typeface="Arial"/>
          <a:ea typeface="+mn-ea"/>
          <a:cs typeface="Arial"/>
        </a:defRPr>
      </a:lvl2pPr>
      <a:lvl3pPr marL="1143000" indent="-228600" algn="l" defTabSz="457200" rtl="0" eaLnBrk="1" latinLnBrk="0" hangingPunct="1">
        <a:spcBef>
          <a:spcPct val="20000"/>
        </a:spcBef>
        <a:buFont typeface="Arial"/>
        <a:buChar char="•"/>
        <a:defRPr sz="2000" kern="1200">
          <a:solidFill>
            <a:srgbClr val="022144"/>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rgbClr val="022144"/>
          </a:solidFill>
          <a:latin typeface="Arial"/>
          <a:ea typeface="+mn-ea"/>
          <a:cs typeface="Arial"/>
        </a:defRPr>
      </a:lvl4pPr>
      <a:lvl5pPr marL="2057400" indent="-228600" algn="l" defTabSz="457200" rtl="0" eaLnBrk="1" latinLnBrk="0" hangingPunct="1">
        <a:spcBef>
          <a:spcPct val="20000"/>
        </a:spcBef>
        <a:buFont typeface="Arial"/>
        <a:buChar char="»"/>
        <a:defRPr sz="2000" kern="1200">
          <a:solidFill>
            <a:srgbClr val="022144"/>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hyperlink" Target="mailto:Dmerrill@nasuad.org" TargetMode="External"/><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209800"/>
            <a:ext cx="6629400" cy="1143000"/>
          </a:xfrm>
        </p:spPr>
        <p:txBody>
          <a:bodyPr>
            <a:normAutofit fontScale="90000"/>
          </a:bodyPr>
          <a:lstStyle/>
          <a:p>
            <a:r>
              <a:rPr lang="en-US" dirty="0" smtClean="0">
                <a:solidFill>
                  <a:schemeClr val="tx1">
                    <a:lumMod val="90000"/>
                    <a:lumOff val="10000"/>
                  </a:schemeClr>
                </a:solidFill>
                <a:latin typeface="Bodoni MT Black" pitchFamily="18" charset="0"/>
              </a:rPr>
              <a:t>The Hawaii Elder </a:t>
            </a:r>
            <a:r>
              <a:rPr lang="en-US" dirty="0" smtClean="0">
                <a:solidFill>
                  <a:schemeClr val="tx1">
                    <a:lumMod val="90000"/>
                    <a:lumOff val="10000"/>
                  </a:schemeClr>
                </a:solidFill>
                <a:latin typeface="Bodoni MT Black" pitchFamily="18" charset="0"/>
              </a:rPr>
              <a:t>Abuse Prevention </a:t>
            </a:r>
            <a:r>
              <a:rPr lang="en-US" dirty="0" smtClean="0">
                <a:solidFill>
                  <a:schemeClr val="tx1">
                    <a:lumMod val="90000"/>
                    <a:lumOff val="10000"/>
                  </a:schemeClr>
                </a:solidFill>
                <a:latin typeface="Bodoni MT Black" pitchFamily="18" charset="0"/>
              </a:rPr>
              <a:t>Forum </a:t>
            </a:r>
            <a:endParaRPr lang="en-US" dirty="0"/>
          </a:p>
        </p:txBody>
      </p:sp>
      <p:sp>
        <p:nvSpPr>
          <p:cNvPr id="3" name="Content Placeholder 2"/>
          <p:cNvSpPr>
            <a:spLocks noGrp="1"/>
          </p:cNvSpPr>
          <p:nvPr>
            <p:ph idx="1"/>
          </p:nvPr>
        </p:nvSpPr>
        <p:spPr>
          <a:xfrm>
            <a:off x="304800" y="4419600"/>
            <a:ext cx="8534400" cy="1706563"/>
          </a:xfrm>
        </p:spPr>
        <p:txBody>
          <a:bodyPr/>
          <a:lstStyle/>
          <a:p>
            <a:pPr marL="0" indent="0" algn="ctr">
              <a:buNone/>
            </a:pPr>
            <a:r>
              <a:rPr lang="en-US" dirty="0" smtClean="0">
                <a:latin typeface="Bodoni MT Black" pitchFamily="18" charset="0"/>
              </a:rPr>
              <a:t>                              July </a:t>
            </a:r>
            <a:r>
              <a:rPr lang="en-US" dirty="0" smtClean="0">
                <a:latin typeface="Bodoni MT Black" pitchFamily="18" charset="0"/>
              </a:rPr>
              <a:t>25</a:t>
            </a:r>
            <a:r>
              <a:rPr lang="en-US" baseline="30000" dirty="0" smtClean="0">
                <a:latin typeface="Bodoni MT Black" pitchFamily="18" charset="0"/>
              </a:rPr>
              <a:t>th</a:t>
            </a:r>
            <a:r>
              <a:rPr lang="en-US" dirty="0" smtClean="0">
                <a:latin typeface="Bodoni MT Black" pitchFamily="18" charset="0"/>
              </a:rPr>
              <a:t>, 2014</a:t>
            </a:r>
            <a:endParaRPr lang="en-US" dirty="0" smtClean="0"/>
          </a:p>
          <a:p>
            <a:pPr marL="0" indent="0" algn="ctr">
              <a:buNone/>
            </a:pPr>
            <a:endParaRPr lang="en-US" dirty="0" smtClean="0"/>
          </a:p>
          <a:p>
            <a:pPr marL="0" indent="0" algn="r">
              <a:buNone/>
            </a:pPr>
            <a:r>
              <a:rPr lang="en-US" sz="1800" b="1" dirty="0" smtClean="0">
                <a:latin typeface="Times New Roman" pitchFamily="18" charset="0"/>
                <a:cs typeface="Times New Roman" pitchFamily="18" charset="0"/>
              </a:rPr>
              <a:t>Deborah Merrill, </a:t>
            </a:r>
            <a:r>
              <a:rPr lang="en-US" sz="1800" b="1" dirty="0" smtClean="0">
                <a:latin typeface="Times New Roman" pitchFamily="18" charset="0"/>
                <a:cs typeface="Times New Roman" pitchFamily="18" charset="0"/>
              </a:rPr>
              <a:t>Senior Policy Director</a:t>
            </a:r>
            <a:endParaRPr lang="en-US" sz="1800" b="1" dirty="0" smtClean="0">
              <a:latin typeface="Times New Roman" pitchFamily="18" charset="0"/>
              <a:cs typeface="Times New Roman" pitchFamily="18" charset="0"/>
            </a:endParaRPr>
          </a:p>
        </p:txBody>
      </p:sp>
      <p:sp>
        <p:nvSpPr>
          <p:cNvPr id="4" name="Slide Number Placeholder 3"/>
          <p:cNvSpPr>
            <a:spLocks noGrp="1"/>
          </p:cNvSpPr>
          <p:nvPr>
            <p:ph type="sldNum" sz="quarter" idx="10"/>
          </p:nvPr>
        </p:nvSpPr>
        <p:spPr/>
        <p:txBody>
          <a:bodyPr/>
          <a:lstStyle/>
          <a:p>
            <a:r>
              <a:rPr lang="en-US" dirty="0" smtClean="0"/>
              <a:t>Page </a:t>
            </a:r>
            <a:fld id="{AF6E62F7-A30C-2B41-9A28-A14E62B8DBCD}" type="slidenum">
              <a:rPr lang="en-US" smtClean="0"/>
              <a:pPr/>
              <a:t>1</a:t>
            </a:fld>
            <a:endParaRPr lang="en-US" dirty="0"/>
          </a:p>
        </p:txBody>
      </p:sp>
    </p:spTree>
    <p:extLst>
      <p:ext uri="{BB962C8B-B14F-4D97-AF65-F5344CB8AC3E}">
        <p14:creationId xmlns:p14="http://schemas.microsoft.com/office/powerpoint/2010/main" val="7658288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Related Phenomena</a:t>
            </a:r>
            <a:endParaRPr lang="en-US" dirty="0"/>
          </a:p>
        </p:txBody>
      </p:sp>
      <p:sp>
        <p:nvSpPr>
          <p:cNvPr id="3" name="Content Placeholder 2"/>
          <p:cNvSpPr>
            <a:spLocks noGrp="1"/>
          </p:cNvSpPr>
          <p:nvPr>
            <p:ph idx="1"/>
          </p:nvPr>
        </p:nvSpPr>
        <p:spPr>
          <a:xfrm>
            <a:off x="1371600" y="1828801"/>
            <a:ext cx="6629400" cy="3810000"/>
          </a:xfrm>
        </p:spPr>
        <p:txBody>
          <a:bodyPr>
            <a:normAutofit/>
          </a:bodyPr>
          <a:lstStyle/>
          <a:p>
            <a:r>
              <a:rPr lang="en-US" sz="2400" dirty="0" smtClean="0">
                <a:solidFill>
                  <a:schemeClr val="tx1">
                    <a:lumMod val="75000"/>
                    <a:lumOff val="25000"/>
                  </a:schemeClr>
                </a:solidFill>
              </a:rPr>
              <a:t>Abuse in Later Life (term often used by domestic violence and sexual assault advocates (50+)</a:t>
            </a:r>
          </a:p>
          <a:p>
            <a:r>
              <a:rPr lang="en-US" sz="2400" dirty="0" smtClean="0">
                <a:solidFill>
                  <a:schemeClr val="tx1">
                    <a:lumMod val="75000"/>
                    <a:lumOff val="25000"/>
                  </a:schemeClr>
                </a:solidFill>
              </a:rPr>
              <a:t>Abuse of vulnerable adults (some statutes/APS – adults aged 18+)</a:t>
            </a:r>
          </a:p>
          <a:p>
            <a:r>
              <a:rPr lang="en-US" sz="2400" dirty="0" smtClean="0">
                <a:solidFill>
                  <a:schemeClr val="tx1">
                    <a:lumMod val="75000"/>
                    <a:lumOff val="25000"/>
                  </a:schemeClr>
                </a:solidFill>
              </a:rPr>
              <a:t>All crimes against persons age 60 and older (criminal justice)</a:t>
            </a:r>
          </a:p>
          <a:p>
            <a:r>
              <a:rPr lang="en-US" sz="2400" dirty="0" smtClean="0">
                <a:solidFill>
                  <a:schemeClr val="tx1">
                    <a:lumMod val="75000"/>
                    <a:lumOff val="25000"/>
                  </a:schemeClr>
                </a:solidFill>
              </a:rPr>
              <a:t>Self-neglect</a:t>
            </a:r>
            <a:endParaRPr lang="en-US" sz="2400" dirty="0" smtClean="0"/>
          </a:p>
        </p:txBody>
      </p:sp>
      <p:sp>
        <p:nvSpPr>
          <p:cNvPr id="4" name="Slide Number Placeholder 3"/>
          <p:cNvSpPr>
            <a:spLocks noGrp="1"/>
          </p:cNvSpPr>
          <p:nvPr>
            <p:ph type="sldNum" sz="quarter" idx="10"/>
          </p:nvPr>
        </p:nvSpPr>
        <p:spPr/>
        <p:txBody>
          <a:bodyPr/>
          <a:lstStyle/>
          <a:p>
            <a:r>
              <a:rPr lang="en-US" dirty="0" smtClean="0"/>
              <a:t>Page </a:t>
            </a:r>
            <a:fld id="{AF6E62F7-A30C-2B41-9A28-A14E62B8DBCD}" type="slidenum">
              <a:rPr lang="en-US" smtClean="0"/>
              <a:pPr/>
              <a:t>10</a:t>
            </a:fld>
            <a:endParaRPr lang="en-US" dirty="0"/>
          </a:p>
        </p:txBody>
      </p:sp>
    </p:spTree>
    <p:extLst>
      <p:ext uri="{BB962C8B-B14F-4D97-AF65-F5344CB8AC3E}">
        <p14:creationId xmlns:p14="http://schemas.microsoft.com/office/powerpoint/2010/main" val="4973867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1295400"/>
            <a:ext cx="7010400" cy="838200"/>
          </a:xfrm>
        </p:spPr>
        <p:txBody>
          <a:bodyPr>
            <a:normAutofit fontScale="90000"/>
          </a:bodyPr>
          <a:lstStyle/>
          <a:p>
            <a:r>
              <a:rPr lang="en-US" sz="2800" dirty="0" smtClean="0"/>
              <a:t>Hawaii state laws???</a:t>
            </a:r>
            <a:br>
              <a:rPr lang="en-US" sz="2800" dirty="0" smtClean="0"/>
            </a:br>
            <a:endParaRPr lang="en-US" sz="2800" dirty="0"/>
          </a:p>
        </p:txBody>
      </p:sp>
      <p:sp>
        <p:nvSpPr>
          <p:cNvPr id="3" name="Content Placeholder 2"/>
          <p:cNvSpPr>
            <a:spLocks noGrp="1"/>
          </p:cNvSpPr>
          <p:nvPr>
            <p:ph idx="1"/>
          </p:nvPr>
        </p:nvSpPr>
        <p:spPr>
          <a:xfrm>
            <a:off x="1371600" y="2133600"/>
            <a:ext cx="6629400" cy="3886200"/>
          </a:xfrm>
        </p:spPr>
        <p:txBody>
          <a:bodyPr/>
          <a:lstStyle/>
          <a:p>
            <a:pPr marL="0" indent="0">
              <a:buNone/>
            </a:pPr>
            <a:r>
              <a:rPr lang="en-US" sz="2400" dirty="0" smtClean="0">
                <a:latin typeface="Bodoni MT" pitchFamily="18" charset="0"/>
              </a:rPr>
              <a:t>Who are mandatory reporters?</a:t>
            </a:r>
          </a:p>
          <a:p>
            <a:pPr marL="0" indent="0">
              <a:buNone/>
            </a:pPr>
            <a:endParaRPr lang="en-US" sz="2400" dirty="0" smtClean="0">
              <a:latin typeface="Bodoni MT" pitchFamily="18" charset="0"/>
            </a:endParaRPr>
          </a:p>
          <a:p>
            <a:pPr marL="0" indent="0">
              <a:buNone/>
            </a:pPr>
            <a:r>
              <a:rPr lang="en-US" sz="2400" dirty="0" smtClean="0">
                <a:latin typeface="Bodoni MT" pitchFamily="18" charset="0"/>
              </a:rPr>
              <a:t>What is the state definition?</a:t>
            </a:r>
            <a:endParaRPr lang="en-US" sz="2400" dirty="0">
              <a:latin typeface="Bodoni MT" pitchFamily="18" charset="0"/>
            </a:endParaRPr>
          </a:p>
          <a:p>
            <a:pPr marL="0" indent="0">
              <a:buNone/>
            </a:pPr>
            <a:endParaRPr lang="en-US" sz="2400" dirty="0" smtClean="0">
              <a:latin typeface="Bodoni MT" pitchFamily="18" charset="0"/>
            </a:endParaRPr>
          </a:p>
          <a:p>
            <a:pPr marL="342900" lvl="1" indent="-342900">
              <a:buFont typeface="Arial"/>
              <a:buChar char="•"/>
            </a:pPr>
            <a:endParaRPr lang="en-US" sz="2400" dirty="0">
              <a:latin typeface="Bodoni MT" pitchFamily="18" charset="0"/>
            </a:endParaRPr>
          </a:p>
          <a:p>
            <a:endParaRPr lang="en-US" dirty="0"/>
          </a:p>
        </p:txBody>
      </p:sp>
      <p:sp>
        <p:nvSpPr>
          <p:cNvPr id="4" name="Slide Number Placeholder 3"/>
          <p:cNvSpPr>
            <a:spLocks noGrp="1"/>
          </p:cNvSpPr>
          <p:nvPr>
            <p:ph type="sldNum" sz="quarter" idx="10"/>
          </p:nvPr>
        </p:nvSpPr>
        <p:spPr/>
        <p:txBody>
          <a:bodyPr/>
          <a:lstStyle/>
          <a:p>
            <a:r>
              <a:rPr lang="en-US" dirty="0" smtClean="0"/>
              <a:t>Page </a:t>
            </a:r>
            <a:fld id="{AF6E62F7-A30C-2B41-9A28-A14E62B8DBCD}" type="slidenum">
              <a:rPr lang="en-US" smtClean="0"/>
              <a:pPr/>
              <a:t>11</a:t>
            </a:fld>
            <a:endParaRPr lang="en-US" dirty="0"/>
          </a:p>
        </p:txBody>
      </p:sp>
    </p:spTree>
    <p:extLst>
      <p:ext uri="{BB962C8B-B14F-4D97-AF65-F5344CB8AC3E}">
        <p14:creationId xmlns:p14="http://schemas.microsoft.com/office/powerpoint/2010/main" val="38629512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362200"/>
            <a:ext cx="7162800" cy="1105504"/>
          </a:xfrm>
        </p:spPr>
        <p:txBody>
          <a:bodyPr>
            <a:normAutofit fontScale="90000"/>
          </a:bodyPr>
          <a:lstStyle/>
          <a:p>
            <a:r>
              <a:rPr lang="en-US" dirty="0" err="1" smtClean="0"/>
              <a:t>Polyvictimization</a:t>
            </a:r>
            <a:r>
              <a:rPr lang="en-US" dirty="0" smtClean="0"/>
              <a:t>:</a:t>
            </a:r>
            <a:br>
              <a:rPr lang="en-US" dirty="0" smtClean="0"/>
            </a:br>
            <a:r>
              <a:rPr lang="en-US" dirty="0" smtClean="0"/>
              <a:t>Multiple forms of elder abuse often occur at the same time. </a:t>
            </a:r>
            <a:endParaRPr lang="en-US" dirty="0"/>
          </a:p>
        </p:txBody>
      </p:sp>
      <p:sp>
        <p:nvSpPr>
          <p:cNvPr id="4" name="Slide Number Placeholder 3"/>
          <p:cNvSpPr>
            <a:spLocks noGrp="1"/>
          </p:cNvSpPr>
          <p:nvPr>
            <p:ph type="sldNum" sz="quarter" idx="10"/>
          </p:nvPr>
        </p:nvSpPr>
        <p:spPr/>
        <p:txBody>
          <a:bodyPr/>
          <a:lstStyle/>
          <a:p>
            <a:r>
              <a:rPr lang="en-US" smtClean="0"/>
              <a:t>Page </a:t>
            </a:r>
            <a:fld id="{AF6E62F7-A30C-2B41-9A28-A14E62B8DBCD}" type="slidenum">
              <a:rPr lang="en-US" smtClean="0"/>
              <a:pPr/>
              <a:t>12</a:t>
            </a:fld>
            <a:endParaRPr lang="en-US" dirty="0"/>
          </a:p>
        </p:txBody>
      </p:sp>
    </p:spTree>
    <p:extLst>
      <p:ext uri="{BB962C8B-B14F-4D97-AF65-F5344CB8AC3E}">
        <p14:creationId xmlns:p14="http://schemas.microsoft.com/office/powerpoint/2010/main" val="20406707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533400"/>
            <a:ext cx="6629400" cy="1524000"/>
          </a:xfrm>
        </p:spPr>
        <p:txBody>
          <a:bodyPr>
            <a:normAutofit/>
          </a:bodyPr>
          <a:lstStyle/>
          <a:p>
            <a:r>
              <a:rPr lang="en-US" dirty="0" smtClean="0">
                <a:solidFill>
                  <a:schemeClr val="tx1">
                    <a:lumMod val="75000"/>
                    <a:lumOff val="25000"/>
                  </a:schemeClr>
                </a:solidFill>
              </a:rPr>
              <a:t>Discomfort in Disclosure</a:t>
            </a:r>
            <a:endParaRPr lang="en-US" dirty="0">
              <a:solidFill>
                <a:schemeClr val="tx1">
                  <a:lumMod val="75000"/>
                  <a:lumOff val="25000"/>
                </a:schemeClr>
              </a:solidFill>
            </a:endParaRPr>
          </a:p>
        </p:txBody>
      </p:sp>
      <p:sp>
        <p:nvSpPr>
          <p:cNvPr id="3" name="Content Placeholder 2"/>
          <p:cNvSpPr>
            <a:spLocks noGrp="1"/>
          </p:cNvSpPr>
          <p:nvPr>
            <p:ph idx="1"/>
          </p:nvPr>
        </p:nvSpPr>
        <p:spPr/>
        <p:txBody>
          <a:bodyPr>
            <a:normAutofit/>
          </a:bodyPr>
          <a:lstStyle/>
          <a:p>
            <a:r>
              <a:rPr lang="en-US" dirty="0" smtClean="0"/>
              <a:t>Shame</a:t>
            </a:r>
          </a:p>
          <a:p>
            <a:endParaRPr lang="en-US" dirty="0"/>
          </a:p>
          <a:p>
            <a:r>
              <a:rPr lang="en-US" dirty="0" smtClean="0"/>
              <a:t>Fear</a:t>
            </a:r>
          </a:p>
          <a:p>
            <a:endParaRPr lang="en-US" dirty="0"/>
          </a:p>
          <a:p>
            <a:r>
              <a:rPr lang="en-US" dirty="0" smtClean="0"/>
              <a:t>Embarrassment</a:t>
            </a:r>
          </a:p>
          <a:p>
            <a:endParaRPr lang="en-US" dirty="0"/>
          </a:p>
          <a:p>
            <a:r>
              <a:rPr lang="en-US" dirty="0" smtClean="0"/>
              <a:t>Grief</a:t>
            </a:r>
            <a:endParaRPr lang="en-US" dirty="0"/>
          </a:p>
        </p:txBody>
      </p:sp>
      <p:sp>
        <p:nvSpPr>
          <p:cNvPr id="4" name="Slide Number Placeholder 3"/>
          <p:cNvSpPr>
            <a:spLocks noGrp="1"/>
          </p:cNvSpPr>
          <p:nvPr>
            <p:ph type="sldNum" sz="quarter" idx="10"/>
          </p:nvPr>
        </p:nvSpPr>
        <p:spPr/>
        <p:txBody>
          <a:bodyPr/>
          <a:lstStyle/>
          <a:p>
            <a:r>
              <a:rPr lang="en-US" smtClean="0"/>
              <a:t>Page </a:t>
            </a:r>
            <a:fld id="{AF6E62F7-A30C-2B41-9A28-A14E62B8DBCD}" type="slidenum">
              <a:rPr lang="en-US" smtClean="0"/>
              <a:pPr/>
              <a:t>13</a:t>
            </a:fld>
            <a:endParaRPr lang="en-US" dirty="0"/>
          </a:p>
        </p:txBody>
      </p:sp>
    </p:spTree>
    <p:extLst>
      <p:ext uri="{BB962C8B-B14F-4D97-AF65-F5344CB8AC3E}">
        <p14:creationId xmlns:p14="http://schemas.microsoft.com/office/powerpoint/2010/main" val="40538600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990600"/>
            <a:ext cx="6629400" cy="685800"/>
          </a:xfrm>
        </p:spPr>
        <p:txBody>
          <a:bodyPr>
            <a:normAutofit fontScale="90000"/>
          </a:bodyPr>
          <a:lstStyle/>
          <a:p>
            <a:r>
              <a:rPr lang="en-US" dirty="0" smtClean="0"/>
              <a:t>Who are the older victims of abuse?</a:t>
            </a:r>
            <a:endParaRPr lang="en-US" dirty="0">
              <a:solidFill>
                <a:schemeClr val="tx1">
                  <a:lumMod val="75000"/>
                  <a:lumOff val="25000"/>
                </a:schemeClr>
              </a:solidFill>
            </a:endParaRPr>
          </a:p>
        </p:txBody>
      </p:sp>
      <p:sp>
        <p:nvSpPr>
          <p:cNvPr id="3" name="Content Placeholder 2"/>
          <p:cNvSpPr>
            <a:spLocks noGrp="1"/>
          </p:cNvSpPr>
          <p:nvPr>
            <p:ph idx="1"/>
          </p:nvPr>
        </p:nvSpPr>
        <p:spPr>
          <a:xfrm>
            <a:off x="1371600" y="1905000"/>
            <a:ext cx="6629400" cy="4221163"/>
          </a:xfrm>
        </p:spPr>
        <p:txBody>
          <a:bodyPr>
            <a:normAutofit fontScale="85000" lnSpcReduction="10000"/>
          </a:bodyPr>
          <a:lstStyle/>
          <a:p>
            <a:endParaRPr lang="en-US" dirty="0"/>
          </a:p>
          <a:p>
            <a:r>
              <a:rPr lang="en-US" dirty="0" smtClean="0"/>
              <a:t>All races, religions, ethnicities, cultures and socio-economic </a:t>
            </a:r>
            <a:r>
              <a:rPr lang="en-US" dirty="0" smtClean="0"/>
              <a:t>groups- commonality that they are older and victims</a:t>
            </a:r>
            <a:endParaRPr lang="en-US" dirty="0" smtClean="0"/>
          </a:p>
          <a:p>
            <a:endParaRPr lang="en-US" dirty="0"/>
          </a:p>
          <a:p>
            <a:r>
              <a:rPr lang="en-US" dirty="0" smtClean="0"/>
              <a:t>Both men and </a:t>
            </a:r>
            <a:r>
              <a:rPr lang="en-US" dirty="0" smtClean="0"/>
              <a:t>women, more women are victims of intimate partner violence</a:t>
            </a:r>
            <a:endParaRPr lang="en-US" dirty="0" smtClean="0"/>
          </a:p>
          <a:p>
            <a:endParaRPr lang="en-US" dirty="0"/>
          </a:p>
          <a:p>
            <a:r>
              <a:rPr lang="en-US" dirty="0" smtClean="0"/>
              <a:t>Persons who are socially </a:t>
            </a:r>
            <a:r>
              <a:rPr lang="en-US" dirty="0" smtClean="0"/>
              <a:t>isolated, age is a contributing factor</a:t>
            </a:r>
            <a:endParaRPr lang="en-US" dirty="0" smtClean="0"/>
          </a:p>
          <a:p>
            <a:endParaRPr lang="en-US" dirty="0"/>
          </a:p>
          <a:p>
            <a:r>
              <a:rPr lang="en-US" dirty="0" smtClean="0"/>
              <a:t>Healthy, active</a:t>
            </a:r>
          </a:p>
          <a:p>
            <a:endParaRPr lang="en-US" dirty="0"/>
          </a:p>
          <a:p>
            <a:r>
              <a:rPr lang="en-US" dirty="0" smtClean="0"/>
              <a:t>Needing care and with cognitive impairment</a:t>
            </a:r>
          </a:p>
          <a:p>
            <a:pPr marL="0" indent="0">
              <a:buNone/>
            </a:pPr>
            <a:endParaRPr lang="en-US" dirty="0" smtClean="0"/>
          </a:p>
          <a:p>
            <a:r>
              <a:rPr lang="en-US" dirty="0" smtClean="0"/>
              <a:t>In private homes, congregate living arrangements, and facilities</a:t>
            </a:r>
            <a:endParaRPr lang="en-US" dirty="0"/>
          </a:p>
        </p:txBody>
      </p:sp>
      <p:sp>
        <p:nvSpPr>
          <p:cNvPr id="4" name="Slide Number Placeholder 3"/>
          <p:cNvSpPr>
            <a:spLocks noGrp="1"/>
          </p:cNvSpPr>
          <p:nvPr>
            <p:ph type="sldNum" sz="quarter" idx="10"/>
          </p:nvPr>
        </p:nvSpPr>
        <p:spPr/>
        <p:txBody>
          <a:bodyPr/>
          <a:lstStyle/>
          <a:p>
            <a:r>
              <a:rPr lang="en-US" smtClean="0"/>
              <a:t>Page </a:t>
            </a:r>
            <a:fld id="{AF6E62F7-A30C-2B41-9A28-A14E62B8DBCD}" type="slidenum">
              <a:rPr lang="en-US" smtClean="0"/>
              <a:pPr/>
              <a:t>14</a:t>
            </a:fld>
            <a:endParaRPr lang="en-US" dirty="0"/>
          </a:p>
        </p:txBody>
      </p:sp>
    </p:spTree>
    <p:extLst>
      <p:ext uri="{BB962C8B-B14F-4D97-AF65-F5344CB8AC3E}">
        <p14:creationId xmlns:p14="http://schemas.microsoft.com/office/powerpoint/2010/main" val="23841485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2743200"/>
            <a:ext cx="5867400" cy="1362075"/>
          </a:xfrm>
        </p:spPr>
        <p:txBody>
          <a:bodyPr>
            <a:normAutofit fontScale="90000"/>
          </a:bodyPr>
          <a:lstStyle/>
          <a:p>
            <a:pPr marL="571500" indent="-571500">
              <a:buFont typeface="Arial" panose="020B0604020202020204" pitchFamily="34" charset="0"/>
              <a:buChar char="•"/>
            </a:pPr>
            <a:r>
              <a:rPr lang="en-US" dirty="0" smtClean="0"/>
              <a:t>Who are the Abusers?</a:t>
            </a:r>
            <a:br>
              <a:rPr lang="en-US" dirty="0" smtClean="0"/>
            </a:br>
            <a:r>
              <a:rPr lang="en-US" dirty="0" smtClean="0"/>
              <a:t/>
            </a:r>
            <a:br>
              <a:rPr lang="en-US" dirty="0" smtClean="0"/>
            </a:br>
            <a:r>
              <a:rPr lang="en-US" dirty="0"/>
              <a:t/>
            </a:r>
            <a:br>
              <a:rPr lang="en-US" dirty="0"/>
            </a:br>
            <a:r>
              <a:rPr lang="en-US" dirty="0"/>
              <a:t/>
            </a:r>
            <a:br>
              <a:rPr lang="en-US" dirty="0"/>
            </a:br>
            <a:endParaRPr lang="en-US" dirty="0"/>
          </a:p>
        </p:txBody>
      </p:sp>
      <p:sp>
        <p:nvSpPr>
          <p:cNvPr id="4" name="Slide Number Placeholder 3"/>
          <p:cNvSpPr>
            <a:spLocks noGrp="1"/>
          </p:cNvSpPr>
          <p:nvPr>
            <p:ph type="sldNum" sz="quarter" idx="10"/>
          </p:nvPr>
        </p:nvSpPr>
        <p:spPr/>
        <p:txBody>
          <a:bodyPr/>
          <a:lstStyle/>
          <a:p>
            <a:r>
              <a:rPr lang="en-US" smtClean="0"/>
              <a:t>Page </a:t>
            </a:r>
            <a:fld id="{AF6E62F7-A30C-2B41-9A28-A14E62B8DBCD}" type="slidenum">
              <a:rPr lang="en-US" smtClean="0"/>
              <a:pPr/>
              <a:t>15</a:t>
            </a:fld>
            <a:endParaRPr lang="en-US" dirty="0"/>
          </a:p>
        </p:txBody>
      </p:sp>
    </p:spTree>
    <p:extLst>
      <p:ext uri="{BB962C8B-B14F-4D97-AF65-F5344CB8AC3E}">
        <p14:creationId xmlns:p14="http://schemas.microsoft.com/office/powerpoint/2010/main" val="8292275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990600"/>
            <a:ext cx="6629400" cy="762000"/>
          </a:xfrm>
        </p:spPr>
        <p:txBody>
          <a:bodyPr/>
          <a:lstStyle/>
          <a:p>
            <a:r>
              <a:rPr lang="en-US" dirty="0" smtClean="0">
                <a:solidFill>
                  <a:schemeClr val="tx1">
                    <a:lumMod val="75000"/>
                    <a:lumOff val="25000"/>
                  </a:schemeClr>
                </a:solidFill>
              </a:rPr>
              <a:t>Abusers</a:t>
            </a:r>
            <a:endParaRPr lang="en-US" dirty="0">
              <a:solidFill>
                <a:schemeClr val="tx1">
                  <a:lumMod val="75000"/>
                  <a:lumOff val="25000"/>
                </a:schemeClr>
              </a:solidFill>
            </a:endParaRPr>
          </a:p>
        </p:txBody>
      </p:sp>
      <p:sp>
        <p:nvSpPr>
          <p:cNvPr id="3" name="Content Placeholder 2"/>
          <p:cNvSpPr>
            <a:spLocks noGrp="1"/>
          </p:cNvSpPr>
          <p:nvPr>
            <p:ph idx="1"/>
          </p:nvPr>
        </p:nvSpPr>
        <p:spPr>
          <a:xfrm>
            <a:off x="1371600" y="1905000"/>
            <a:ext cx="6629400" cy="4221163"/>
          </a:xfrm>
        </p:spPr>
        <p:txBody>
          <a:bodyPr/>
          <a:lstStyle/>
          <a:p>
            <a:pPr lvl="1">
              <a:buFont typeface="Arial" panose="020B0604020202020204" pitchFamily="34" charset="0"/>
              <a:buChar char="•"/>
            </a:pPr>
            <a:r>
              <a:rPr lang="en-US" b="1" dirty="0" smtClean="0"/>
              <a:t>Most older victims are abused  by someone they know and trust or would expect to trust</a:t>
            </a:r>
          </a:p>
          <a:p>
            <a:pPr lvl="2">
              <a:buFont typeface="Arial" panose="020B0604020202020204" pitchFamily="34" charset="0"/>
              <a:buChar char="•"/>
            </a:pPr>
            <a:r>
              <a:rPr lang="en-US" dirty="0" smtClean="0"/>
              <a:t>Family members</a:t>
            </a:r>
          </a:p>
          <a:p>
            <a:pPr lvl="2">
              <a:buFont typeface="Arial" panose="020B0604020202020204" pitchFamily="34" charset="0"/>
              <a:buChar char="•"/>
            </a:pPr>
            <a:r>
              <a:rPr lang="en-US" dirty="0" smtClean="0"/>
              <a:t>Spouses or partners</a:t>
            </a:r>
          </a:p>
          <a:p>
            <a:pPr lvl="2">
              <a:buFont typeface="Arial" panose="020B0604020202020204" pitchFamily="34" charset="0"/>
              <a:buChar char="•"/>
            </a:pPr>
            <a:r>
              <a:rPr lang="en-US" dirty="0" smtClean="0"/>
              <a:t>Caregivers (family, paid staff or volunteers)</a:t>
            </a:r>
          </a:p>
          <a:p>
            <a:pPr lvl="2">
              <a:buFont typeface="Arial" panose="020B0604020202020204" pitchFamily="34" charset="0"/>
              <a:buChar char="•"/>
            </a:pPr>
            <a:r>
              <a:rPr lang="en-US" dirty="0" smtClean="0"/>
              <a:t>Persons in positions of </a:t>
            </a:r>
            <a:r>
              <a:rPr lang="en-US" dirty="0" smtClean="0"/>
              <a:t>trust/authority( powers of attorney, guardians, faith leaders)</a:t>
            </a:r>
            <a:endParaRPr lang="en-US" dirty="0" smtClean="0"/>
          </a:p>
          <a:p>
            <a:pPr marL="457200" lvl="1" indent="0">
              <a:buNone/>
            </a:pPr>
            <a:endParaRPr lang="en-US" b="1" dirty="0"/>
          </a:p>
          <a:p>
            <a:pPr lvl="1">
              <a:buFont typeface="Arial" panose="020B0604020202020204" pitchFamily="34" charset="0"/>
              <a:buChar char="•"/>
            </a:pPr>
            <a:r>
              <a:rPr lang="en-US" b="1" dirty="0" smtClean="0"/>
              <a:t>Some target older adults for their age and perceived or real frailty</a:t>
            </a:r>
          </a:p>
          <a:p>
            <a:pPr lvl="2">
              <a:buFont typeface="Arial" panose="020B0604020202020204" pitchFamily="34" charset="0"/>
              <a:buChar char="•"/>
            </a:pPr>
            <a:r>
              <a:rPr lang="en-US" dirty="0" smtClean="0"/>
              <a:t>Strangers</a:t>
            </a:r>
          </a:p>
          <a:p>
            <a:pPr marL="914400" lvl="2" indent="0">
              <a:buNone/>
            </a:pPr>
            <a:endParaRPr lang="en-US" dirty="0" smtClean="0"/>
          </a:p>
          <a:p>
            <a:pPr lvl="2">
              <a:buFont typeface="Arial" panose="020B0604020202020204" pitchFamily="34" charset="0"/>
              <a:buChar char="•"/>
            </a:pPr>
            <a:endParaRPr lang="en-US" dirty="0" smtClean="0"/>
          </a:p>
          <a:p>
            <a:pPr marL="914400" lvl="2" indent="0">
              <a:buNone/>
            </a:pPr>
            <a:endParaRPr lang="en-US" dirty="0" smtClean="0"/>
          </a:p>
          <a:p>
            <a:pPr lvl="1"/>
            <a:endParaRPr lang="en-US" dirty="0" smtClean="0"/>
          </a:p>
        </p:txBody>
      </p:sp>
      <p:sp>
        <p:nvSpPr>
          <p:cNvPr id="4" name="Slide Number Placeholder 3"/>
          <p:cNvSpPr>
            <a:spLocks noGrp="1"/>
          </p:cNvSpPr>
          <p:nvPr>
            <p:ph type="sldNum" sz="quarter" idx="10"/>
          </p:nvPr>
        </p:nvSpPr>
        <p:spPr/>
        <p:txBody>
          <a:bodyPr/>
          <a:lstStyle/>
          <a:p>
            <a:r>
              <a:rPr lang="en-US" smtClean="0"/>
              <a:t>Page </a:t>
            </a:r>
            <a:fld id="{AF6E62F7-A30C-2B41-9A28-A14E62B8DBCD}" type="slidenum">
              <a:rPr lang="en-US" smtClean="0"/>
              <a:pPr/>
              <a:t>16</a:t>
            </a:fld>
            <a:endParaRPr lang="en-US" dirty="0"/>
          </a:p>
        </p:txBody>
      </p:sp>
    </p:spTree>
    <p:extLst>
      <p:ext uri="{BB962C8B-B14F-4D97-AF65-F5344CB8AC3E}">
        <p14:creationId xmlns:p14="http://schemas.microsoft.com/office/powerpoint/2010/main" val="24820363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tx2">
                    <a:lumMod val="75000"/>
                    <a:lumOff val="25000"/>
                  </a:schemeClr>
                </a:solidFill>
              </a:rPr>
              <a:t>Victims Living in Facilities are Abused by:</a:t>
            </a:r>
            <a:endParaRPr lang="en-US" dirty="0">
              <a:solidFill>
                <a:schemeClr val="tx2">
                  <a:lumMod val="75000"/>
                  <a:lumOff val="25000"/>
                </a:schemeClr>
              </a:solidFill>
            </a:endParaRPr>
          </a:p>
        </p:txBody>
      </p:sp>
      <p:sp>
        <p:nvSpPr>
          <p:cNvPr id="3" name="Content Placeholder 2"/>
          <p:cNvSpPr>
            <a:spLocks noGrp="1"/>
          </p:cNvSpPr>
          <p:nvPr>
            <p:ph idx="1"/>
          </p:nvPr>
        </p:nvSpPr>
        <p:spPr>
          <a:xfrm>
            <a:off x="1371600" y="2133601"/>
            <a:ext cx="6172200" cy="3200400"/>
          </a:xfrm>
        </p:spPr>
        <p:txBody>
          <a:bodyPr/>
          <a:lstStyle/>
          <a:p>
            <a:endParaRPr lang="en-US" dirty="0" smtClean="0"/>
          </a:p>
          <a:p>
            <a:r>
              <a:rPr lang="en-US" dirty="0" smtClean="0"/>
              <a:t>Caregivers and other facility staff and volunteers</a:t>
            </a:r>
          </a:p>
          <a:p>
            <a:r>
              <a:rPr lang="en-US" dirty="0" smtClean="0"/>
              <a:t>Other residents</a:t>
            </a:r>
          </a:p>
          <a:p>
            <a:r>
              <a:rPr lang="en-US" dirty="0" smtClean="0"/>
              <a:t>Spouses and partners</a:t>
            </a:r>
          </a:p>
          <a:p>
            <a:r>
              <a:rPr lang="en-US" dirty="0" smtClean="0"/>
              <a:t>Family members</a:t>
            </a:r>
          </a:p>
          <a:p>
            <a:r>
              <a:rPr lang="en-US" dirty="0" smtClean="0"/>
              <a:t>Strangers</a:t>
            </a:r>
            <a:endParaRPr lang="en-US" dirty="0"/>
          </a:p>
        </p:txBody>
      </p:sp>
      <p:sp>
        <p:nvSpPr>
          <p:cNvPr id="4" name="Slide Number Placeholder 3"/>
          <p:cNvSpPr>
            <a:spLocks noGrp="1"/>
          </p:cNvSpPr>
          <p:nvPr>
            <p:ph type="sldNum" sz="quarter" idx="10"/>
          </p:nvPr>
        </p:nvSpPr>
        <p:spPr/>
        <p:txBody>
          <a:bodyPr/>
          <a:lstStyle/>
          <a:p>
            <a:r>
              <a:rPr lang="en-US" smtClean="0"/>
              <a:t>Page </a:t>
            </a:r>
            <a:fld id="{AF6E62F7-A30C-2B41-9A28-A14E62B8DBCD}" type="slidenum">
              <a:rPr lang="en-US" smtClean="0"/>
              <a:pPr/>
              <a:t>17</a:t>
            </a:fld>
            <a:endParaRPr lang="en-US" dirty="0"/>
          </a:p>
        </p:txBody>
      </p:sp>
    </p:spTree>
    <p:extLst>
      <p:ext uri="{BB962C8B-B14F-4D97-AF65-F5344CB8AC3E}">
        <p14:creationId xmlns:p14="http://schemas.microsoft.com/office/powerpoint/2010/main" val="36161912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86666"/>
            <a:ext cx="5867400" cy="2242534"/>
          </a:xfrm>
        </p:spPr>
        <p:txBody>
          <a:bodyPr>
            <a:normAutofit/>
          </a:bodyPr>
          <a:lstStyle/>
          <a:p>
            <a:r>
              <a:rPr lang="en-US" dirty="0" smtClean="0"/>
              <a:t> </a:t>
            </a:r>
            <a:r>
              <a:rPr lang="en-US" dirty="0"/>
              <a:t>V</a:t>
            </a:r>
            <a:r>
              <a:rPr lang="en-US" dirty="0" smtClean="0"/>
              <a:t>ictims of abuse are never the same.</a:t>
            </a:r>
            <a:endParaRPr lang="en-US" dirty="0"/>
          </a:p>
        </p:txBody>
      </p:sp>
      <p:sp>
        <p:nvSpPr>
          <p:cNvPr id="4" name="Slide Number Placeholder 3"/>
          <p:cNvSpPr>
            <a:spLocks noGrp="1"/>
          </p:cNvSpPr>
          <p:nvPr>
            <p:ph type="sldNum" sz="quarter" idx="10"/>
          </p:nvPr>
        </p:nvSpPr>
        <p:spPr/>
        <p:txBody>
          <a:bodyPr/>
          <a:lstStyle/>
          <a:p>
            <a:r>
              <a:rPr lang="en-US" smtClean="0"/>
              <a:t>Page </a:t>
            </a:r>
            <a:fld id="{AF6E62F7-A30C-2B41-9A28-A14E62B8DBCD}" type="slidenum">
              <a:rPr lang="en-US" smtClean="0"/>
              <a:pPr/>
              <a:t>18</a:t>
            </a:fld>
            <a:endParaRPr lang="en-US" dirty="0"/>
          </a:p>
        </p:txBody>
      </p:sp>
    </p:spTree>
    <p:extLst>
      <p:ext uri="{BB962C8B-B14F-4D97-AF65-F5344CB8AC3E}">
        <p14:creationId xmlns:p14="http://schemas.microsoft.com/office/powerpoint/2010/main" val="12269871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97000" y="457200"/>
            <a:ext cx="6629400" cy="1447800"/>
          </a:xfrm>
        </p:spPr>
        <p:txBody>
          <a:bodyPr>
            <a:normAutofit/>
          </a:bodyPr>
          <a:lstStyle/>
          <a:p>
            <a:r>
              <a:rPr lang="en-US" dirty="0" smtClean="0">
                <a:solidFill>
                  <a:schemeClr val="tx2">
                    <a:lumMod val="75000"/>
                    <a:lumOff val="25000"/>
                  </a:schemeClr>
                </a:solidFill>
              </a:rPr>
              <a:t>Effects of Elder Abuse on Victims</a:t>
            </a:r>
            <a:endParaRPr lang="en-US" dirty="0">
              <a:solidFill>
                <a:schemeClr val="tx2">
                  <a:lumMod val="75000"/>
                  <a:lumOff val="25000"/>
                </a:schemeClr>
              </a:solidFill>
            </a:endParaRPr>
          </a:p>
        </p:txBody>
      </p:sp>
      <p:sp>
        <p:nvSpPr>
          <p:cNvPr id="3" name="Content Placeholder 2"/>
          <p:cNvSpPr>
            <a:spLocks noGrp="1"/>
          </p:cNvSpPr>
          <p:nvPr>
            <p:ph idx="1"/>
          </p:nvPr>
        </p:nvSpPr>
        <p:spPr>
          <a:xfrm>
            <a:off x="1295400" y="2057400"/>
            <a:ext cx="6629400" cy="4114800"/>
          </a:xfrm>
        </p:spPr>
        <p:txBody>
          <a:bodyPr>
            <a:normAutofit/>
          </a:bodyPr>
          <a:lstStyle/>
          <a:p>
            <a:r>
              <a:rPr lang="en-US" b="1" dirty="0" smtClean="0"/>
              <a:t>Mortality:  </a:t>
            </a:r>
            <a:r>
              <a:rPr lang="en-US" dirty="0" smtClean="0"/>
              <a:t>Up to 300% higher mortality rates than non-abused older people</a:t>
            </a:r>
          </a:p>
          <a:p>
            <a:endParaRPr lang="en-US" b="1" dirty="0"/>
          </a:p>
          <a:p>
            <a:r>
              <a:rPr lang="en-US" b="1" dirty="0" smtClean="0"/>
              <a:t>Distress:  </a:t>
            </a:r>
            <a:r>
              <a:rPr lang="en-US" dirty="0" smtClean="0"/>
              <a:t>Significantly higher levels of psychological distress and lower perceived self-efficacy than other older adults</a:t>
            </a:r>
          </a:p>
          <a:p>
            <a:endParaRPr lang="en-US" b="1" dirty="0"/>
          </a:p>
          <a:p>
            <a:r>
              <a:rPr lang="en-US" b="1" dirty="0" smtClean="0"/>
              <a:t>Health:  </a:t>
            </a:r>
            <a:r>
              <a:rPr lang="en-US" dirty="0" smtClean="0"/>
              <a:t>Bone or joint problems, digestive problems, depression or anxiety, chronic pain, high blood pressure and heart problems</a:t>
            </a:r>
            <a:endParaRPr lang="en-US" b="1" dirty="0" smtClean="0"/>
          </a:p>
          <a:p>
            <a:pPr marL="457200" lvl="1" indent="0">
              <a:buNone/>
            </a:pPr>
            <a:r>
              <a:rPr lang="en-US" dirty="0" smtClean="0"/>
              <a:t> </a:t>
            </a:r>
          </a:p>
          <a:p>
            <a:endParaRPr lang="en-US" dirty="0"/>
          </a:p>
        </p:txBody>
      </p:sp>
      <p:sp>
        <p:nvSpPr>
          <p:cNvPr id="4" name="Slide Number Placeholder 3"/>
          <p:cNvSpPr>
            <a:spLocks noGrp="1"/>
          </p:cNvSpPr>
          <p:nvPr>
            <p:ph type="sldNum" sz="quarter" idx="10"/>
          </p:nvPr>
        </p:nvSpPr>
        <p:spPr/>
        <p:txBody>
          <a:bodyPr/>
          <a:lstStyle/>
          <a:p>
            <a:r>
              <a:rPr lang="en-US" smtClean="0"/>
              <a:t>Page </a:t>
            </a:r>
            <a:fld id="{AF6E62F7-A30C-2B41-9A28-A14E62B8DBCD}" type="slidenum">
              <a:rPr lang="en-US" smtClean="0"/>
              <a:pPr/>
              <a:t>19</a:t>
            </a:fld>
            <a:endParaRPr lang="en-US" dirty="0"/>
          </a:p>
        </p:txBody>
      </p:sp>
    </p:spTree>
    <p:extLst>
      <p:ext uri="{BB962C8B-B14F-4D97-AF65-F5344CB8AC3E}">
        <p14:creationId xmlns:p14="http://schemas.microsoft.com/office/powerpoint/2010/main" val="20928675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838200" y="2667000"/>
            <a:ext cx="7772400" cy="1362075"/>
          </a:xfrm>
        </p:spPr>
        <p:txBody>
          <a:bodyPr>
            <a:normAutofit/>
          </a:bodyPr>
          <a:lstStyle/>
          <a:p>
            <a:r>
              <a:rPr lang="en-US" sz="4400" dirty="0" smtClean="0">
                <a:latin typeface="Bodoni MT Black" pitchFamily="18" charset="0"/>
              </a:rPr>
              <a:t> introduction &amp; objectives</a:t>
            </a:r>
            <a:endParaRPr lang="en-US" sz="4400" dirty="0">
              <a:latin typeface="Bodoni MT Black" pitchFamily="18" charset="0"/>
            </a:endParaRPr>
          </a:p>
        </p:txBody>
      </p:sp>
      <p:sp>
        <p:nvSpPr>
          <p:cNvPr id="7" name="Slide Number Placeholder 6"/>
          <p:cNvSpPr>
            <a:spLocks noGrp="1"/>
          </p:cNvSpPr>
          <p:nvPr>
            <p:ph type="sldNum" sz="quarter" idx="10"/>
          </p:nvPr>
        </p:nvSpPr>
        <p:spPr/>
        <p:txBody>
          <a:bodyPr/>
          <a:lstStyle/>
          <a:p>
            <a:r>
              <a:rPr lang="en-US" dirty="0" smtClean="0"/>
              <a:t>Page </a:t>
            </a:r>
            <a:fld id="{AF6E62F7-A30C-2B41-9A28-A14E62B8DBCD}" type="slidenum">
              <a:rPr lang="en-US" smtClean="0"/>
              <a:pPr/>
              <a:t>2</a:t>
            </a:fld>
            <a:endParaRPr lang="en-US" dirty="0"/>
          </a:p>
        </p:txBody>
      </p:sp>
    </p:spTree>
    <p:extLst>
      <p:ext uri="{BB962C8B-B14F-4D97-AF65-F5344CB8AC3E}">
        <p14:creationId xmlns:p14="http://schemas.microsoft.com/office/powerpoint/2010/main" val="60561412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9923" y="685800"/>
            <a:ext cx="7162800" cy="838200"/>
          </a:xfrm>
        </p:spPr>
        <p:txBody>
          <a:bodyPr/>
          <a:lstStyle/>
          <a:p>
            <a:r>
              <a:rPr lang="en-US" dirty="0" smtClean="0"/>
              <a:t>Complex Dynamics </a:t>
            </a:r>
            <a:endParaRPr lang="en-US" dirty="0"/>
          </a:p>
        </p:txBody>
      </p:sp>
      <p:sp>
        <p:nvSpPr>
          <p:cNvPr id="4" name="Slide Number Placeholder 3"/>
          <p:cNvSpPr>
            <a:spLocks noGrp="1"/>
          </p:cNvSpPr>
          <p:nvPr>
            <p:ph type="sldNum" sz="quarter" idx="10"/>
          </p:nvPr>
        </p:nvSpPr>
        <p:spPr/>
        <p:txBody>
          <a:bodyPr/>
          <a:lstStyle/>
          <a:p>
            <a:r>
              <a:rPr lang="en-US" smtClean="0"/>
              <a:t>Page </a:t>
            </a:r>
            <a:fld id="{AF6E62F7-A30C-2B41-9A28-A14E62B8DBCD}" type="slidenum">
              <a:rPr lang="en-US" smtClean="0"/>
              <a:pPr/>
              <a:t>20</a:t>
            </a:fld>
            <a:endParaRPr lang="en-US" dirty="0"/>
          </a:p>
        </p:txBody>
      </p:sp>
      <p:sp>
        <p:nvSpPr>
          <p:cNvPr id="3" name="Content Placeholder 2"/>
          <p:cNvSpPr>
            <a:spLocks noGrp="1"/>
          </p:cNvSpPr>
          <p:nvPr>
            <p:ph idx="1"/>
          </p:nvPr>
        </p:nvSpPr>
        <p:spPr/>
        <p:txBody>
          <a:bodyPr/>
          <a:lstStyle/>
          <a:p>
            <a:r>
              <a:rPr lang="en-US" dirty="0" smtClean="0"/>
              <a:t>No single dynamic explains elder abuse</a:t>
            </a:r>
          </a:p>
          <a:p>
            <a:endParaRPr lang="en-US" dirty="0"/>
          </a:p>
          <a:p>
            <a:r>
              <a:rPr lang="en-US" dirty="0" smtClean="0"/>
              <a:t>“Depending on the victim-offender relationship and the type of elder abuse, elder abuse may resemble domestic violence, child abuse, or fraud or the phenomenon can stand on its own with the complexity of the relationships, individual </a:t>
            </a:r>
            <a:r>
              <a:rPr lang="en-US" dirty="0" smtClean="0"/>
              <a:t>vulnerabilities </a:t>
            </a:r>
            <a:r>
              <a:rPr lang="en-US" dirty="0" smtClean="0"/>
              <a:t>and contexts in which it occurs.”</a:t>
            </a:r>
            <a:endParaRPr lang="en-US" dirty="0"/>
          </a:p>
        </p:txBody>
      </p:sp>
    </p:spTree>
    <p:extLst>
      <p:ext uri="{BB962C8B-B14F-4D97-AF65-F5344CB8AC3E}">
        <p14:creationId xmlns:p14="http://schemas.microsoft.com/office/powerpoint/2010/main" val="21091606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Victims Want the Abuse to End</a:t>
            </a:r>
            <a:endParaRPr lang="en-US" dirty="0"/>
          </a:p>
        </p:txBody>
      </p:sp>
      <p:sp>
        <p:nvSpPr>
          <p:cNvPr id="3" name="Content Placeholder 2"/>
          <p:cNvSpPr>
            <a:spLocks noGrp="1"/>
          </p:cNvSpPr>
          <p:nvPr>
            <p:ph idx="1"/>
          </p:nvPr>
        </p:nvSpPr>
        <p:spPr/>
        <p:txBody>
          <a:bodyPr/>
          <a:lstStyle/>
          <a:p>
            <a:pPr marL="0" indent="0">
              <a:buNone/>
            </a:pPr>
            <a:r>
              <a:rPr lang="en-US" b="1" i="1" dirty="0" smtClean="0"/>
              <a:t>But often maintain a relationship with or protect the abuser because:</a:t>
            </a:r>
          </a:p>
          <a:p>
            <a:pPr marL="0" indent="0">
              <a:buNone/>
            </a:pPr>
            <a:endParaRPr lang="en-US" dirty="0"/>
          </a:p>
          <a:p>
            <a:r>
              <a:rPr lang="en-US" dirty="0" smtClean="0"/>
              <a:t>Fear (of retaliation, death, facility placement, or loss)</a:t>
            </a:r>
          </a:p>
          <a:p>
            <a:endParaRPr lang="en-US" b="1" dirty="0"/>
          </a:p>
          <a:p>
            <a:r>
              <a:rPr lang="en-US" dirty="0" smtClean="0"/>
              <a:t>Love/care about the abuser (especially an adult child)</a:t>
            </a:r>
          </a:p>
          <a:p>
            <a:endParaRPr lang="en-US" b="1" dirty="0"/>
          </a:p>
          <a:p>
            <a:r>
              <a:rPr lang="en-US" dirty="0" smtClean="0"/>
              <a:t>Economic reasons</a:t>
            </a:r>
          </a:p>
          <a:p>
            <a:endParaRPr lang="en-US" b="1" dirty="0"/>
          </a:p>
          <a:p>
            <a:r>
              <a:rPr lang="en-US" dirty="0" smtClean="0"/>
              <a:t>Health </a:t>
            </a:r>
            <a:r>
              <a:rPr lang="en-US" dirty="0" smtClean="0"/>
              <a:t>concerns</a:t>
            </a:r>
            <a:r>
              <a:rPr lang="en-US" b="1" dirty="0" smtClean="0"/>
              <a:t> </a:t>
            </a:r>
            <a:endParaRPr lang="en-US" b="1" dirty="0"/>
          </a:p>
        </p:txBody>
      </p:sp>
      <p:sp>
        <p:nvSpPr>
          <p:cNvPr id="4" name="Slide Number Placeholder 3"/>
          <p:cNvSpPr>
            <a:spLocks noGrp="1"/>
          </p:cNvSpPr>
          <p:nvPr>
            <p:ph type="sldNum" sz="quarter" idx="10"/>
          </p:nvPr>
        </p:nvSpPr>
        <p:spPr/>
        <p:txBody>
          <a:bodyPr/>
          <a:lstStyle/>
          <a:p>
            <a:r>
              <a:rPr lang="en-US" smtClean="0"/>
              <a:t>Page </a:t>
            </a:r>
            <a:fld id="{AF6E62F7-A30C-2B41-9A28-A14E62B8DBCD}" type="slidenum">
              <a:rPr lang="en-US" smtClean="0"/>
              <a:pPr/>
              <a:t>21</a:t>
            </a:fld>
            <a:endParaRPr lang="en-US" dirty="0"/>
          </a:p>
        </p:txBody>
      </p:sp>
    </p:spTree>
    <p:extLst>
      <p:ext uri="{BB962C8B-B14F-4D97-AF65-F5344CB8AC3E}">
        <p14:creationId xmlns:p14="http://schemas.microsoft.com/office/powerpoint/2010/main" val="33025270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2">
                    <a:lumMod val="75000"/>
                    <a:lumOff val="25000"/>
                  </a:schemeClr>
                </a:solidFill>
              </a:rPr>
              <a:t>What can you do?</a:t>
            </a:r>
            <a:endParaRPr lang="en-US" dirty="0">
              <a:solidFill>
                <a:schemeClr val="tx2">
                  <a:lumMod val="75000"/>
                  <a:lumOff val="25000"/>
                </a:schemeClr>
              </a:solidFill>
            </a:endParaRPr>
          </a:p>
        </p:txBody>
      </p:sp>
      <p:sp>
        <p:nvSpPr>
          <p:cNvPr id="3" name="Content Placeholder 2"/>
          <p:cNvSpPr>
            <a:spLocks noGrp="1"/>
          </p:cNvSpPr>
          <p:nvPr>
            <p:ph idx="1"/>
          </p:nvPr>
        </p:nvSpPr>
        <p:spPr/>
        <p:txBody>
          <a:bodyPr/>
          <a:lstStyle/>
          <a:p>
            <a:r>
              <a:rPr lang="en-US" dirty="0" smtClean="0"/>
              <a:t>Listen to older adult</a:t>
            </a:r>
          </a:p>
          <a:p>
            <a:endParaRPr lang="en-US" dirty="0"/>
          </a:p>
          <a:p>
            <a:r>
              <a:rPr lang="en-US" dirty="0" smtClean="0"/>
              <a:t>Do not assume cognitive impairment</a:t>
            </a:r>
          </a:p>
          <a:p>
            <a:endParaRPr lang="en-US" dirty="0" smtClean="0"/>
          </a:p>
          <a:p>
            <a:r>
              <a:rPr lang="en-US" dirty="0" smtClean="0"/>
              <a:t>What do you do in your work?</a:t>
            </a:r>
          </a:p>
          <a:p>
            <a:pPr marL="0" indent="0">
              <a:buNone/>
            </a:pPr>
            <a:endParaRPr lang="en-US" dirty="0"/>
          </a:p>
          <a:p>
            <a:r>
              <a:rPr lang="en-US" dirty="0" smtClean="0"/>
              <a:t>What is Hawaii doing now?</a:t>
            </a:r>
            <a:endParaRPr lang="en-US" dirty="0"/>
          </a:p>
          <a:p>
            <a:endParaRPr lang="en-US" dirty="0" smtClean="0"/>
          </a:p>
          <a:p>
            <a:endParaRPr lang="en-US" dirty="0" smtClean="0"/>
          </a:p>
          <a:p>
            <a:endParaRPr lang="en-US" dirty="0" smtClean="0"/>
          </a:p>
        </p:txBody>
      </p:sp>
      <p:sp>
        <p:nvSpPr>
          <p:cNvPr id="4" name="Slide Number Placeholder 3"/>
          <p:cNvSpPr>
            <a:spLocks noGrp="1"/>
          </p:cNvSpPr>
          <p:nvPr>
            <p:ph type="sldNum" sz="quarter" idx="10"/>
          </p:nvPr>
        </p:nvSpPr>
        <p:spPr/>
        <p:txBody>
          <a:bodyPr/>
          <a:lstStyle/>
          <a:p>
            <a:r>
              <a:rPr lang="en-US" smtClean="0"/>
              <a:t>Page </a:t>
            </a:r>
            <a:fld id="{AF6E62F7-A30C-2B41-9A28-A14E62B8DBCD}" type="slidenum">
              <a:rPr lang="en-US" smtClean="0"/>
              <a:pPr/>
              <a:t>22</a:t>
            </a:fld>
            <a:endParaRPr lang="en-US" dirty="0"/>
          </a:p>
        </p:txBody>
      </p:sp>
    </p:spTree>
    <p:extLst>
      <p:ext uri="{BB962C8B-B14F-4D97-AF65-F5344CB8AC3E}">
        <p14:creationId xmlns:p14="http://schemas.microsoft.com/office/powerpoint/2010/main" val="168597197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1828800"/>
            <a:ext cx="6629400" cy="3505200"/>
          </a:xfrm>
        </p:spPr>
        <p:txBody>
          <a:bodyPr>
            <a:normAutofit fontScale="90000"/>
          </a:bodyPr>
          <a:lstStyle/>
          <a:p>
            <a:pPr marL="0" indent="0"/>
            <a:r>
              <a:rPr lang="en-US" sz="2700" i="1" u="sng" dirty="0" smtClean="0"/>
              <a:t>Contact information:</a:t>
            </a:r>
            <a:br>
              <a:rPr lang="en-US" sz="2700" i="1" u="sng" dirty="0" smtClean="0"/>
            </a:br>
            <a:r>
              <a:rPr lang="en-US" sz="2700" i="1" u="sng" dirty="0" smtClean="0"/>
              <a:t/>
            </a:r>
            <a:br>
              <a:rPr lang="en-US" sz="2700" i="1" u="sng" dirty="0" smtClean="0"/>
            </a:br>
            <a:r>
              <a:rPr lang="en-US" sz="4000" dirty="0" smtClean="0"/>
              <a:t>Deborah </a:t>
            </a:r>
            <a:r>
              <a:rPr lang="en-US" sz="4000" dirty="0"/>
              <a:t>Merrill</a:t>
            </a:r>
            <a:br>
              <a:rPr lang="en-US" sz="4000" dirty="0"/>
            </a:br>
            <a:r>
              <a:rPr lang="en-US" sz="4000" dirty="0"/>
              <a:t>Senior Policy Director</a:t>
            </a:r>
            <a:br>
              <a:rPr lang="en-US" sz="4000" dirty="0"/>
            </a:br>
            <a:r>
              <a:rPr lang="en-US" sz="4000" dirty="0" smtClean="0"/>
              <a:t>NASUAD</a:t>
            </a:r>
            <a:br>
              <a:rPr lang="en-US" sz="4000" dirty="0" smtClean="0"/>
            </a:br>
            <a:r>
              <a:rPr lang="en-US" dirty="0" smtClean="0">
                <a:solidFill>
                  <a:srgbClr val="002144"/>
                </a:solidFill>
              </a:rPr>
              <a:t>202.898.2578 x 122</a:t>
            </a:r>
            <a:r>
              <a:rPr lang="en-US" dirty="0">
                <a:solidFill>
                  <a:srgbClr val="002144"/>
                </a:solidFill>
              </a:rPr>
              <a:t/>
            </a:r>
            <a:br>
              <a:rPr lang="en-US" dirty="0">
                <a:solidFill>
                  <a:srgbClr val="002144"/>
                </a:solidFill>
              </a:rPr>
            </a:br>
            <a:r>
              <a:rPr lang="en-US" sz="4000" dirty="0">
                <a:hlinkClick r:id="rId3"/>
              </a:rPr>
              <a:t>Dmerrill@nasuad.org</a:t>
            </a:r>
            <a:r>
              <a:rPr lang="en-US" sz="6000" dirty="0"/>
              <a:t/>
            </a:r>
            <a:br>
              <a:rPr lang="en-US" sz="6000" dirty="0"/>
            </a:br>
            <a:endParaRPr lang="en-US" sz="6000" dirty="0"/>
          </a:p>
        </p:txBody>
      </p:sp>
      <p:sp>
        <p:nvSpPr>
          <p:cNvPr id="4" name="Slide Number Placeholder 3"/>
          <p:cNvSpPr>
            <a:spLocks noGrp="1"/>
          </p:cNvSpPr>
          <p:nvPr>
            <p:ph type="sldNum" sz="quarter" idx="10"/>
          </p:nvPr>
        </p:nvSpPr>
        <p:spPr/>
        <p:txBody>
          <a:bodyPr/>
          <a:lstStyle/>
          <a:p>
            <a:r>
              <a:rPr lang="en-US" smtClean="0"/>
              <a:t>Page </a:t>
            </a:r>
            <a:fld id="{AF6E62F7-A30C-2B41-9A28-A14E62B8DBCD}" type="slidenum">
              <a:rPr lang="en-US" smtClean="0"/>
              <a:pPr/>
              <a:t>23</a:t>
            </a:fld>
            <a:endParaRPr lang="en-US" dirty="0"/>
          </a:p>
        </p:txBody>
      </p:sp>
    </p:spTree>
    <p:extLst>
      <p:ext uri="{BB962C8B-B14F-4D97-AF65-F5344CB8AC3E}">
        <p14:creationId xmlns:p14="http://schemas.microsoft.com/office/powerpoint/2010/main" val="74953446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814086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a:t>
            </a:r>
            <a:r>
              <a:rPr lang="en-US" dirty="0" smtClean="0"/>
              <a:t> </a:t>
            </a:r>
            <a:r>
              <a:rPr lang="en-US" dirty="0" smtClean="0"/>
              <a:t>people know?</a:t>
            </a:r>
            <a:endParaRPr lang="en-US" dirty="0"/>
          </a:p>
        </p:txBody>
      </p:sp>
      <p:sp>
        <p:nvSpPr>
          <p:cNvPr id="3" name="Content Placeholder 2"/>
          <p:cNvSpPr>
            <a:spLocks noGrp="1"/>
          </p:cNvSpPr>
          <p:nvPr>
            <p:ph idx="1"/>
          </p:nvPr>
        </p:nvSpPr>
        <p:spPr/>
        <p:txBody>
          <a:bodyPr/>
          <a:lstStyle/>
          <a:p>
            <a:r>
              <a:rPr lang="en-US" dirty="0" smtClean="0"/>
              <a:t>Violence against animals</a:t>
            </a:r>
          </a:p>
          <a:p>
            <a:r>
              <a:rPr lang="en-US" dirty="0" smtClean="0"/>
              <a:t>Violence against children</a:t>
            </a:r>
          </a:p>
          <a:p>
            <a:r>
              <a:rPr lang="en-US" dirty="0" smtClean="0"/>
              <a:t>Domestic Violence</a:t>
            </a:r>
          </a:p>
          <a:p>
            <a:endParaRPr lang="en-US" dirty="0"/>
          </a:p>
          <a:p>
            <a:endParaRPr lang="en-US" dirty="0" smtClean="0"/>
          </a:p>
          <a:p>
            <a:endParaRPr lang="en-US" dirty="0"/>
          </a:p>
          <a:p>
            <a:r>
              <a:rPr lang="en-US" dirty="0" smtClean="0"/>
              <a:t>Elder Abuse</a:t>
            </a:r>
          </a:p>
          <a:p>
            <a:pPr marL="0" indent="0">
              <a:buNone/>
            </a:pPr>
            <a:endParaRPr lang="en-US" dirty="0" smtClean="0"/>
          </a:p>
          <a:p>
            <a:endParaRPr lang="en-US" dirty="0"/>
          </a:p>
          <a:p>
            <a:endParaRPr lang="en-US" dirty="0" smtClean="0"/>
          </a:p>
          <a:p>
            <a:endParaRPr lang="en-US" dirty="0"/>
          </a:p>
        </p:txBody>
      </p:sp>
      <p:sp>
        <p:nvSpPr>
          <p:cNvPr id="4" name="Slide Number Placeholder 3"/>
          <p:cNvSpPr>
            <a:spLocks noGrp="1"/>
          </p:cNvSpPr>
          <p:nvPr>
            <p:ph type="sldNum" sz="quarter" idx="10"/>
          </p:nvPr>
        </p:nvSpPr>
        <p:spPr/>
        <p:txBody>
          <a:bodyPr/>
          <a:lstStyle/>
          <a:p>
            <a:r>
              <a:rPr lang="en-US" dirty="0" smtClean="0"/>
              <a:t>Page </a:t>
            </a:r>
            <a:fld id="{AF6E62F7-A30C-2B41-9A28-A14E62B8DBCD}" type="slidenum">
              <a:rPr lang="en-US" smtClean="0"/>
              <a:pPr/>
              <a:t>3</a:t>
            </a:fld>
            <a:endParaRPr lang="en-US" dirty="0"/>
          </a:p>
        </p:txBody>
      </p:sp>
    </p:spTree>
    <p:extLst>
      <p:ext uri="{BB962C8B-B14F-4D97-AF65-F5344CB8AC3E}">
        <p14:creationId xmlns:p14="http://schemas.microsoft.com/office/powerpoint/2010/main" val="10457979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Objectives</a:t>
            </a:r>
            <a:endParaRPr lang="en-US" dirty="0"/>
          </a:p>
        </p:txBody>
      </p:sp>
      <p:sp>
        <p:nvSpPr>
          <p:cNvPr id="3" name="Content Placeholder 2"/>
          <p:cNvSpPr>
            <a:spLocks noGrp="1"/>
          </p:cNvSpPr>
          <p:nvPr>
            <p:ph idx="1"/>
          </p:nvPr>
        </p:nvSpPr>
        <p:spPr/>
        <p:txBody>
          <a:bodyPr/>
          <a:lstStyle/>
          <a:p>
            <a:r>
              <a:rPr lang="en-US" dirty="0" smtClean="0"/>
              <a:t>Define and distinguish elder abuse and related phenomenon (e.g. self-neglect and abuse in later life)</a:t>
            </a:r>
          </a:p>
          <a:p>
            <a:endParaRPr lang="en-US" dirty="0"/>
          </a:p>
          <a:p>
            <a:r>
              <a:rPr lang="en-US" dirty="0" smtClean="0"/>
              <a:t>Describe older victims, their abusers and the impact of elder abuse on </a:t>
            </a:r>
            <a:r>
              <a:rPr lang="en-US" dirty="0" smtClean="0"/>
              <a:t>them</a:t>
            </a:r>
          </a:p>
          <a:p>
            <a:endParaRPr lang="en-US" dirty="0"/>
          </a:p>
          <a:p>
            <a:r>
              <a:rPr lang="en-US" dirty="0" smtClean="0"/>
              <a:t>Determine what agencies to prevent Elder Abuse</a:t>
            </a:r>
            <a:endParaRPr lang="en-US" dirty="0"/>
          </a:p>
          <a:p>
            <a:endParaRPr lang="en-US" dirty="0" smtClean="0"/>
          </a:p>
          <a:p>
            <a:r>
              <a:rPr lang="en-US" dirty="0" smtClean="0"/>
              <a:t>Identify strategies to respond to possible elder abuse situations</a:t>
            </a:r>
          </a:p>
        </p:txBody>
      </p:sp>
      <p:sp>
        <p:nvSpPr>
          <p:cNvPr id="4" name="Slide Number Placeholder 3"/>
          <p:cNvSpPr>
            <a:spLocks noGrp="1"/>
          </p:cNvSpPr>
          <p:nvPr>
            <p:ph type="sldNum" sz="quarter" idx="10"/>
          </p:nvPr>
        </p:nvSpPr>
        <p:spPr/>
        <p:txBody>
          <a:bodyPr/>
          <a:lstStyle/>
          <a:p>
            <a:r>
              <a:rPr lang="en-US" dirty="0" smtClean="0"/>
              <a:t>Page </a:t>
            </a:r>
            <a:fld id="{AF6E62F7-A30C-2B41-9A28-A14E62B8DBCD}" type="slidenum">
              <a:rPr lang="en-US" smtClean="0"/>
              <a:pPr/>
              <a:t>4</a:t>
            </a:fld>
            <a:endParaRPr lang="en-US" dirty="0"/>
          </a:p>
        </p:txBody>
      </p:sp>
    </p:spTree>
    <p:extLst>
      <p:ext uri="{BB962C8B-B14F-4D97-AF65-F5344CB8AC3E}">
        <p14:creationId xmlns:p14="http://schemas.microsoft.com/office/powerpoint/2010/main" val="12701461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85800" y="990600"/>
            <a:ext cx="7924800" cy="5135563"/>
          </a:xfrm>
        </p:spPr>
        <p:txBody>
          <a:bodyPr>
            <a:normAutofit/>
          </a:bodyPr>
          <a:lstStyle/>
          <a:p>
            <a:endParaRPr lang="en-US" sz="3200" dirty="0" smtClean="0"/>
          </a:p>
          <a:p>
            <a:pPr marL="0" indent="0">
              <a:buNone/>
            </a:pPr>
            <a:endParaRPr lang="en-US" sz="3200" dirty="0"/>
          </a:p>
        </p:txBody>
      </p:sp>
      <p:sp>
        <p:nvSpPr>
          <p:cNvPr id="3" name="Slide Number Placeholder 2"/>
          <p:cNvSpPr>
            <a:spLocks noGrp="1"/>
          </p:cNvSpPr>
          <p:nvPr>
            <p:ph type="sldNum" sz="quarter" idx="10"/>
          </p:nvPr>
        </p:nvSpPr>
        <p:spPr>
          <a:xfrm>
            <a:off x="6553200" y="6356350"/>
            <a:ext cx="2133600" cy="365125"/>
          </a:xfrm>
        </p:spPr>
        <p:txBody>
          <a:bodyPr/>
          <a:lstStyle/>
          <a:p>
            <a:r>
              <a:rPr lang="en-US" dirty="0" smtClean="0"/>
              <a:t>Page </a:t>
            </a:r>
            <a:fld id="{AF6E62F7-A30C-2B41-9A28-A14E62B8DBCD}" type="slidenum">
              <a:rPr lang="en-US" smtClean="0"/>
              <a:t>5</a:t>
            </a:fld>
            <a:endParaRPr lang="en-US" dirty="0"/>
          </a:p>
        </p:txBody>
      </p:sp>
      <p:sp>
        <p:nvSpPr>
          <p:cNvPr id="4" name="Title 1"/>
          <p:cNvSpPr>
            <a:spLocks noGrp="1"/>
          </p:cNvSpPr>
          <p:nvPr>
            <p:ph type="title"/>
          </p:nvPr>
        </p:nvSpPr>
        <p:spPr>
          <a:xfrm>
            <a:off x="1371600" y="990600"/>
            <a:ext cx="6629400" cy="4953000"/>
          </a:xfrm>
        </p:spPr>
        <p:txBody>
          <a:bodyPr>
            <a:normAutofit/>
          </a:bodyPr>
          <a:lstStyle/>
          <a:p>
            <a:r>
              <a:rPr lang="en-US" sz="2000" i="1" dirty="0" smtClean="0">
                <a:latin typeface="Bodoni MT" pitchFamily="18" charset="0"/>
              </a:rPr>
              <a:t/>
            </a:r>
            <a:br>
              <a:rPr lang="en-US" sz="2000" i="1" dirty="0" smtClean="0">
                <a:latin typeface="Bodoni MT" pitchFamily="18" charset="0"/>
              </a:rPr>
            </a:br>
            <a:r>
              <a:rPr lang="en-US" sz="2000" i="1" dirty="0">
                <a:latin typeface="Bodoni MT" pitchFamily="18" charset="0"/>
              </a:rPr>
              <a:t/>
            </a:r>
            <a:br>
              <a:rPr lang="en-US" sz="2000" i="1" dirty="0">
                <a:latin typeface="Bodoni MT" pitchFamily="18" charset="0"/>
              </a:rPr>
            </a:br>
            <a:r>
              <a:rPr lang="en-US" sz="3200" i="1" dirty="0" smtClean="0">
                <a:latin typeface="+mn-lt"/>
              </a:rPr>
              <a:t>Today we are using:</a:t>
            </a:r>
            <a:r>
              <a:rPr lang="en-US" sz="2000" i="1" dirty="0" smtClean="0">
                <a:latin typeface="Bodoni MT" pitchFamily="18" charset="0"/>
              </a:rPr>
              <a:t/>
            </a:r>
            <a:br>
              <a:rPr lang="en-US" sz="2000" i="1" dirty="0" smtClean="0">
                <a:latin typeface="Bodoni MT" pitchFamily="18" charset="0"/>
              </a:rPr>
            </a:br>
            <a:r>
              <a:rPr lang="en-US" sz="2400" i="1" dirty="0">
                <a:latin typeface="Bodoni MT" pitchFamily="18" charset="0"/>
              </a:rPr>
              <a:t/>
            </a:r>
            <a:br>
              <a:rPr lang="en-US" sz="2400" i="1" dirty="0">
                <a:latin typeface="Bodoni MT" pitchFamily="18" charset="0"/>
              </a:rPr>
            </a:br>
            <a:r>
              <a:rPr lang="en-US" sz="2400" i="1" dirty="0" smtClean="0">
                <a:effectLst>
                  <a:outerShdw blurRad="38100" dist="38100" dir="2700000" algn="tl">
                    <a:srgbClr val="000000">
                      <a:alpha val="43137"/>
                    </a:srgbClr>
                  </a:outerShdw>
                </a:effectLst>
                <a:latin typeface="+mn-lt"/>
              </a:rPr>
              <a:t>A broad</a:t>
            </a:r>
            <a:r>
              <a:rPr lang="en-US" sz="2400" i="1" dirty="0" smtClean="0">
                <a:latin typeface="+mn-lt"/>
              </a:rPr>
              <a:t> definition of Abuse</a:t>
            </a:r>
            <a:r>
              <a:rPr lang="en-US" sz="2000" i="1" dirty="0" smtClean="0">
                <a:latin typeface="Bodoni MT" pitchFamily="18" charset="0"/>
              </a:rPr>
              <a:t/>
            </a:r>
            <a:br>
              <a:rPr lang="en-US" sz="2000" i="1" dirty="0" smtClean="0">
                <a:latin typeface="Bodoni MT" pitchFamily="18" charset="0"/>
              </a:rPr>
            </a:br>
            <a:r>
              <a:rPr lang="en-US" sz="2000" i="1" dirty="0">
                <a:latin typeface="Bodoni MT" pitchFamily="18" charset="0"/>
              </a:rPr>
              <a:t/>
            </a:r>
            <a:br>
              <a:rPr lang="en-US" sz="2000" i="1" dirty="0">
                <a:latin typeface="Bodoni MT" pitchFamily="18" charset="0"/>
              </a:rPr>
            </a:br>
            <a:r>
              <a:rPr lang="en-US" sz="2000" i="1" dirty="0" smtClean="0">
                <a:latin typeface="Bodoni MT" pitchFamily="18" charset="0"/>
              </a:rPr>
              <a:t>       *Abuse – including physical, sexual, psychological, </a:t>
            </a:r>
            <a:br>
              <a:rPr lang="en-US" sz="2000" i="1" dirty="0" smtClean="0">
                <a:latin typeface="Bodoni MT" pitchFamily="18" charset="0"/>
              </a:rPr>
            </a:br>
            <a:r>
              <a:rPr lang="en-US" sz="2000" i="1" dirty="0">
                <a:latin typeface="Bodoni MT" pitchFamily="18" charset="0"/>
              </a:rPr>
              <a:t/>
            </a:r>
            <a:br>
              <a:rPr lang="en-US" sz="2000" i="1" dirty="0">
                <a:latin typeface="Bodoni MT" pitchFamily="18" charset="0"/>
              </a:rPr>
            </a:br>
            <a:r>
              <a:rPr lang="en-US" sz="2000" i="1" dirty="0" smtClean="0">
                <a:latin typeface="Bodoni MT" pitchFamily="18" charset="0"/>
              </a:rPr>
              <a:t>	*Neglect – including by self and others</a:t>
            </a:r>
            <a:br>
              <a:rPr lang="en-US" sz="2000" i="1" dirty="0" smtClean="0">
                <a:latin typeface="Bodoni MT" pitchFamily="18" charset="0"/>
              </a:rPr>
            </a:br>
            <a:r>
              <a:rPr lang="en-US" sz="2000" i="1" dirty="0" smtClean="0">
                <a:latin typeface="Bodoni MT" pitchFamily="18" charset="0"/>
              </a:rPr>
              <a:t/>
            </a:r>
            <a:br>
              <a:rPr lang="en-US" sz="2000" i="1" dirty="0" smtClean="0">
                <a:latin typeface="Bodoni MT" pitchFamily="18" charset="0"/>
              </a:rPr>
            </a:br>
            <a:r>
              <a:rPr lang="en-US" sz="2000" i="1" dirty="0">
                <a:latin typeface="Bodoni MT" pitchFamily="18" charset="0"/>
              </a:rPr>
              <a:t>	</a:t>
            </a:r>
            <a:r>
              <a:rPr lang="en-US" sz="2000" i="1" dirty="0" smtClean="0">
                <a:latin typeface="Bodoni MT" pitchFamily="18" charset="0"/>
              </a:rPr>
              <a:t>*Exploitation – including financial and property</a:t>
            </a:r>
            <a:endParaRPr lang="en-US" sz="2000" i="1" dirty="0">
              <a:latin typeface="Bodoni MT" pitchFamily="18" charset="0"/>
            </a:endParaRPr>
          </a:p>
        </p:txBody>
      </p:sp>
    </p:spTree>
    <p:extLst>
      <p:ext uri="{BB962C8B-B14F-4D97-AF65-F5344CB8AC3E}">
        <p14:creationId xmlns:p14="http://schemas.microsoft.com/office/powerpoint/2010/main" val="26628810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Growth in Elderly population</a:t>
            </a:r>
            <a:endParaRPr lang="en-US" dirty="0"/>
          </a:p>
        </p:txBody>
      </p:sp>
      <p:sp>
        <p:nvSpPr>
          <p:cNvPr id="3" name="Content Placeholder 2"/>
          <p:cNvSpPr>
            <a:spLocks noGrp="1"/>
          </p:cNvSpPr>
          <p:nvPr>
            <p:ph idx="1"/>
          </p:nvPr>
        </p:nvSpPr>
        <p:spPr/>
        <p:txBody>
          <a:bodyPr/>
          <a:lstStyle/>
          <a:p>
            <a:pPr marL="457200" lvl="1" indent="0">
              <a:buNone/>
            </a:pPr>
            <a:r>
              <a:rPr lang="en-US" sz="2800" dirty="0" smtClean="0"/>
              <a:t>From 1990</a:t>
            </a:r>
          </a:p>
          <a:p>
            <a:pPr lvl="1"/>
            <a:r>
              <a:rPr lang="en-US" dirty="0" smtClean="0"/>
              <a:t>Population 65 and older at </a:t>
            </a:r>
            <a:r>
              <a:rPr lang="en-US" sz="2400" dirty="0" smtClean="0"/>
              <a:t>30 million</a:t>
            </a:r>
            <a:endParaRPr lang="en-US" dirty="0" smtClean="0"/>
          </a:p>
          <a:p>
            <a:pPr lvl="1"/>
            <a:endParaRPr lang="en-US" dirty="0"/>
          </a:p>
          <a:p>
            <a:pPr marL="457200" lvl="1" indent="0">
              <a:buNone/>
            </a:pPr>
            <a:r>
              <a:rPr lang="en-US" sz="2800" dirty="0" smtClean="0"/>
              <a:t>In 2050</a:t>
            </a:r>
          </a:p>
          <a:p>
            <a:pPr lvl="1"/>
            <a:r>
              <a:rPr lang="en-US" dirty="0" smtClean="0"/>
              <a:t>Population 65 and older at </a:t>
            </a:r>
            <a:r>
              <a:rPr lang="en-US" sz="2400" dirty="0" smtClean="0"/>
              <a:t>88 million</a:t>
            </a:r>
            <a:r>
              <a:rPr lang="en-US" dirty="0" smtClean="0"/>
              <a:t> </a:t>
            </a:r>
          </a:p>
        </p:txBody>
      </p:sp>
      <p:sp>
        <p:nvSpPr>
          <p:cNvPr id="4" name="Slide Number Placeholder 3"/>
          <p:cNvSpPr>
            <a:spLocks noGrp="1"/>
          </p:cNvSpPr>
          <p:nvPr>
            <p:ph type="sldNum" sz="quarter" idx="10"/>
          </p:nvPr>
        </p:nvSpPr>
        <p:spPr/>
        <p:txBody>
          <a:bodyPr/>
          <a:lstStyle/>
          <a:p>
            <a:r>
              <a:rPr lang="en-US" dirty="0" smtClean="0"/>
              <a:t>Page </a:t>
            </a:r>
            <a:fld id="{AF6E62F7-A30C-2B41-9A28-A14E62B8DBCD}" type="slidenum">
              <a:rPr lang="en-US" smtClean="0"/>
              <a:pPr/>
              <a:t>6</a:t>
            </a:fld>
            <a:endParaRPr lang="en-US" dirty="0"/>
          </a:p>
        </p:txBody>
      </p:sp>
    </p:spTree>
    <p:extLst>
      <p:ext uri="{BB962C8B-B14F-4D97-AF65-F5344CB8AC3E}">
        <p14:creationId xmlns:p14="http://schemas.microsoft.com/office/powerpoint/2010/main" val="35241308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2005314"/>
            <a:ext cx="5867400" cy="1018571"/>
          </a:xfrm>
        </p:spPr>
        <p:txBody>
          <a:bodyPr>
            <a:normAutofit/>
          </a:bodyPr>
          <a:lstStyle/>
          <a:p>
            <a:r>
              <a:rPr lang="en-US" sz="4000" dirty="0" smtClean="0">
                <a:latin typeface="Bodoni MT Black" pitchFamily="18" charset="0"/>
              </a:rPr>
              <a:t>Stories</a:t>
            </a:r>
            <a:endParaRPr lang="en-US" sz="4000" dirty="0">
              <a:latin typeface="Bodoni MT Black" pitchFamily="18" charset="0"/>
            </a:endParaRPr>
          </a:p>
        </p:txBody>
      </p:sp>
      <p:sp>
        <p:nvSpPr>
          <p:cNvPr id="3" name="Text Placeholder 2"/>
          <p:cNvSpPr>
            <a:spLocks noGrp="1"/>
          </p:cNvSpPr>
          <p:nvPr>
            <p:ph type="body" idx="1"/>
          </p:nvPr>
        </p:nvSpPr>
        <p:spPr>
          <a:xfrm>
            <a:off x="1295400" y="3200400"/>
            <a:ext cx="5865215" cy="2133600"/>
          </a:xfrm>
        </p:spPr>
        <p:txBody>
          <a:bodyPr>
            <a:normAutofit/>
          </a:bodyPr>
          <a:lstStyle/>
          <a:p>
            <a:pPr lvl="1"/>
            <a:r>
              <a:rPr lang="en-US" sz="2400" dirty="0" smtClean="0">
                <a:solidFill>
                  <a:schemeClr val="bg1"/>
                </a:solidFill>
                <a:latin typeface="Bodoni MT" pitchFamily="18" charset="0"/>
              </a:rPr>
              <a:t>Elder Abuse is an iceberg.  </a:t>
            </a:r>
          </a:p>
          <a:p>
            <a:pPr lvl="1"/>
            <a:endParaRPr lang="en-US" sz="2400" dirty="0">
              <a:solidFill>
                <a:schemeClr val="bg1"/>
              </a:solidFill>
              <a:latin typeface="Bodoni MT" pitchFamily="18" charset="0"/>
            </a:endParaRPr>
          </a:p>
          <a:p>
            <a:pPr lvl="1"/>
            <a:r>
              <a:rPr lang="en-US" sz="2400" dirty="0" smtClean="0">
                <a:solidFill>
                  <a:schemeClr val="bg1"/>
                </a:solidFill>
                <a:latin typeface="Bodoni MT" pitchFamily="18" charset="0"/>
              </a:rPr>
              <a:t>Reported estimates use the number 10%</a:t>
            </a:r>
            <a:endParaRPr lang="en-US" dirty="0">
              <a:solidFill>
                <a:schemeClr val="bg1"/>
              </a:solidFill>
              <a:latin typeface="Bodoni MT" pitchFamily="18" charset="0"/>
            </a:endParaRPr>
          </a:p>
          <a:p>
            <a:r>
              <a:rPr lang="en-US" dirty="0" smtClean="0">
                <a:solidFill>
                  <a:schemeClr val="bg1"/>
                </a:solidFill>
              </a:rPr>
              <a:t>    	 </a:t>
            </a:r>
            <a:endParaRPr lang="en-US" dirty="0">
              <a:solidFill>
                <a:schemeClr val="bg1"/>
              </a:solidFill>
            </a:endParaRPr>
          </a:p>
        </p:txBody>
      </p:sp>
      <p:sp>
        <p:nvSpPr>
          <p:cNvPr id="4" name="Slide Number Placeholder 3"/>
          <p:cNvSpPr>
            <a:spLocks noGrp="1"/>
          </p:cNvSpPr>
          <p:nvPr>
            <p:ph type="sldNum" sz="quarter" idx="10"/>
          </p:nvPr>
        </p:nvSpPr>
        <p:spPr/>
        <p:txBody>
          <a:bodyPr/>
          <a:lstStyle/>
          <a:p>
            <a:r>
              <a:rPr lang="en-US" dirty="0" smtClean="0"/>
              <a:t>Page </a:t>
            </a:r>
            <a:fld id="{AF6E62F7-A30C-2B41-9A28-A14E62B8DBCD}" type="slidenum">
              <a:rPr lang="en-US" smtClean="0"/>
              <a:pPr/>
              <a:t>7</a:t>
            </a:fld>
            <a:endParaRPr lang="en-US" dirty="0"/>
          </a:p>
        </p:txBody>
      </p:sp>
    </p:spTree>
    <p:extLst>
      <p:ext uri="{BB962C8B-B14F-4D97-AF65-F5344CB8AC3E}">
        <p14:creationId xmlns:p14="http://schemas.microsoft.com/office/powerpoint/2010/main" val="16129422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Elder Abuse: Under the Radar</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A 2011 study in New York State found that for </a:t>
            </a:r>
            <a:r>
              <a:rPr lang="en-US" dirty="0" smtClean="0"/>
              <a:t>every one case of elder abuse that comes to the attention of a responsible entity…</a:t>
            </a:r>
          </a:p>
          <a:p>
            <a:pPr marL="0" indent="0">
              <a:buNone/>
            </a:pPr>
            <a:endParaRPr lang="en-US" dirty="0"/>
          </a:p>
          <a:p>
            <a:pPr marL="0" indent="0">
              <a:buNone/>
            </a:pPr>
            <a:r>
              <a:rPr lang="en-US" dirty="0" smtClean="0"/>
              <a:t>Another twenty </a:t>
            </a:r>
            <a:r>
              <a:rPr lang="en-US" dirty="0" smtClean="0"/>
              <a:t>three point five </a:t>
            </a:r>
            <a:r>
              <a:rPr lang="en-US" dirty="0" smtClean="0"/>
              <a:t>cases never come to light</a:t>
            </a:r>
          </a:p>
          <a:p>
            <a:pPr marL="0" indent="0">
              <a:buNone/>
            </a:pPr>
            <a:endParaRPr lang="en-US" dirty="0"/>
          </a:p>
          <a:p>
            <a:pPr marL="0" indent="0">
              <a:buNone/>
            </a:pPr>
            <a:r>
              <a:rPr lang="en-US" dirty="0" smtClean="0"/>
              <a:t>			</a:t>
            </a:r>
            <a:r>
              <a:rPr lang="en-US" dirty="0" smtClean="0">
                <a:solidFill>
                  <a:srgbClr val="0070C0"/>
                </a:solidFill>
              </a:rPr>
              <a:t>1 discovered </a:t>
            </a:r>
            <a:r>
              <a:rPr lang="en-US" dirty="0" smtClean="0">
                <a:solidFill>
                  <a:srgbClr val="0070C0"/>
                </a:solidFill>
              </a:rPr>
              <a:t>vs.</a:t>
            </a:r>
            <a:r>
              <a:rPr lang="en-US" dirty="0" smtClean="0">
                <a:solidFill>
                  <a:srgbClr val="0070C0"/>
                </a:solidFill>
              </a:rPr>
              <a:t> 23.5 </a:t>
            </a:r>
            <a:r>
              <a:rPr lang="en-US" dirty="0" smtClean="0">
                <a:solidFill>
                  <a:srgbClr val="0070C0"/>
                </a:solidFill>
              </a:rPr>
              <a:t>hidden</a:t>
            </a:r>
            <a:endParaRPr lang="en-US" dirty="0"/>
          </a:p>
          <a:p>
            <a:pPr marL="0" indent="0">
              <a:buNone/>
            </a:pPr>
            <a:endParaRPr lang="en-US" dirty="0" smtClean="0"/>
          </a:p>
          <a:p>
            <a:pPr marL="0" indent="0">
              <a:buNone/>
            </a:pPr>
            <a:r>
              <a:rPr lang="en-US" dirty="0" smtClean="0"/>
              <a:t>Elder Abuse robs an older person of their independence.  </a:t>
            </a:r>
          </a:p>
          <a:p>
            <a:pPr marL="0" indent="0">
              <a:buNone/>
            </a:pPr>
            <a:endParaRPr lang="en-US" dirty="0"/>
          </a:p>
          <a:p>
            <a:pPr marL="0" indent="0">
              <a:buNone/>
            </a:pPr>
            <a:r>
              <a:rPr lang="en-US" dirty="0" smtClean="0"/>
              <a:t>Their life is never the same.  </a:t>
            </a:r>
            <a:endParaRPr lang="en-US" dirty="0"/>
          </a:p>
        </p:txBody>
      </p:sp>
      <p:sp>
        <p:nvSpPr>
          <p:cNvPr id="4" name="Slide Number Placeholder 3"/>
          <p:cNvSpPr>
            <a:spLocks noGrp="1"/>
          </p:cNvSpPr>
          <p:nvPr>
            <p:ph type="sldNum" sz="quarter" idx="10"/>
          </p:nvPr>
        </p:nvSpPr>
        <p:spPr/>
        <p:txBody>
          <a:bodyPr/>
          <a:lstStyle/>
          <a:p>
            <a:r>
              <a:rPr lang="en-US" dirty="0" smtClean="0"/>
              <a:t>Page </a:t>
            </a:r>
            <a:fld id="{AF6E62F7-A30C-2B41-9A28-A14E62B8DBCD}" type="slidenum">
              <a:rPr lang="en-US" smtClean="0"/>
              <a:pPr/>
              <a:t>8</a:t>
            </a:fld>
            <a:endParaRPr lang="en-US" dirty="0"/>
          </a:p>
        </p:txBody>
      </p:sp>
    </p:spTree>
    <p:extLst>
      <p:ext uri="{BB962C8B-B14F-4D97-AF65-F5344CB8AC3E}">
        <p14:creationId xmlns:p14="http://schemas.microsoft.com/office/powerpoint/2010/main" val="13051008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876300"/>
            <a:ext cx="6629400" cy="838200"/>
          </a:xfrm>
        </p:spPr>
        <p:txBody>
          <a:bodyPr>
            <a:normAutofit/>
          </a:bodyPr>
          <a:lstStyle/>
          <a:p>
            <a:r>
              <a:rPr lang="en-US" dirty="0" smtClean="0">
                <a:latin typeface="Bodoni MT" pitchFamily="18" charset="0"/>
              </a:rPr>
              <a:t>Elder Abuse</a:t>
            </a:r>
            <a:endParaRPr lang="en-US" dirty="0"/>
          </a:p>
        </p:txBody>
      </p:sp>
      <p:sp>
        <p:nvSpPr>
          <p:cNvPr id="3" name="Content Placeholder 2"/>
          <p:cNvSpPr>
            <a:spLocks noGrp="1"/>
          </p:cNvSpPr>
          <p:nvPr>
            <p:ph idx="1"/>
          </p:nvPr>
        </p:nvSpPr>
        <p:spPr>
          <a:xfrm>
            <a:off x="1295400" y="1714500"/>
            <a:ext cx="6934200" cy="4068763"/>
          </a:xfrm>
        </p:spPr>
        <p:txBody>
          <a:bodyPr>
            <a:normAutofit lnSpcReduction="10000"/>
          </a:bodyPr>
          <a:lstStyle/>
          <a:p>
            <a:pPr lvl="2"/>
            <a:r>
              <a:rPr lang="en-US" sz="2400" dirty="0" smtClean="0">
                <a:latin typeface="Bodoni MT" pitchFamily="18" charset="0"/>
              </a:rPr>
              <a:t>Physical, sexual, or psychological abuse, as well as neglect, abandonment and financial exploitation of an older person by another person or entity</a:t>
            </a:r>
          </a:p>
          <a:p>
            <a:pPr lvl="2"/>
            <a:r>
              <a:rPr lang="en-US" sz="2400" dirty="0" smtClean="0">
                <a:latin typeface="Bodoni MT" pitchFamily="18" charset="0"/>
              </a:rPr>
              <a:t>That occurs in any setting (e.g. home, community, or facility),</a:t>
            </a:r>
          </a:p>
          <a:p>
            <a:pPr lvl="2"/>
            <a:r>
              <a:rPr lang="en-US" sz="2400" dirty="0" smtClean="0">
                <a:latin typeface="Bodoni MT" pitchFamily="18" charset="0"/>
              </a:rPr>
              <a:t>Either</a:t>
            </a:r>
          </a:p>
          <a:p>
            <a:pPr lvl="3"/>
            <a:r>
              <a:rPr lang="en-US" sz="2400" dirty="0" smtClean="0">
                <a:latin typeface="Bodoni MT" pitchFamily="18" charset="0"/>
              </a:rPr>
              <a:t>In a relationship where there is an expectation of trust; and/or</a:t>
            </a:r>
          </a:p>
          <a:p>
            <a:pPr lvl="3"/>
            <a:r>
              <a:rPr lang="en-US" sz="2400" dirty="0" smtClean="0">
                <a:latin typeface="Bodoni MT" pitchFamily="18" charset="0"/>
              </a:rPr>
              <a:t>When an older person is targeted based on age or disability</a:t>
            </a:r>
          </a:p>
          <a:p>
            <a:pPr lvl="2"/>
            <a:endParaRPr lang="en-US" sz="2400" dirty="0" smtClean="0">
              <a:latin typeface="Bodoni MT" pitchFamily="18" charset="0"/>
            </a:endParaRPr>
          </a:p>
          <a:p>
            <a:pPr lvl="1"/>
            <a:endParaRPr lang="en-US" sz="2400" dirty="0">
              <a:latin typeface="Bodoni MT" pitchFamily="18" charset="0"/>
            </a:endParaRPr>
          </a:p>
        </p:txBody>
      </p:sp>
      <p:sp>
        <p:nvSpPr>
          <p:cNvPr id="4" name="Slide Number Placeholder 3"/>
          <p:cNvSpPr>
            <a:spLocks noGrp="1"/>
          </p:cNvSpPr>
          <p:nvPr>
            <p:ph type="sldNum" sz="quarter" idx="10"/>
          </p:nvPr>
        </p:nvSpPr>
        <p:spPr/>
        <p:txBody>
          <a:bodyPr/>
          <a:lstStyle/>
          <a:p>
            <a:r>
              <a:rPr lang="en-US" dirty="0" smtClean="0"/>
              <a:t>Page </a:t>
            </a:r>
            <a:fld id="{AF6E62F7-A30C-2B41-9A28-A14E62B8DBCD}" type="slidenum">
              <a:rPr lang="en-US" smtClean="0"/>
              <a:pPr/>
              <a:t>9</a:t>
            </a:fld>
            <a:endParaRPr lang="en-US" dirty="0"/>
          </a:p>
        </p:txBody>
      </p:sp>
    </p:spTree>
    <p:extLst>
      <p:ext uri="{BB962C8B-B14F-4D97-AF65-F5344CB8AC3E}">
        <p14:creationId xmlns:p14="http://schemas.microsoft.com/office/powerpoint/2010/main" val="4183185143"/>
      </p:ext>
    </p:extLst>
  </p:cSld>
  <p:clrMapOvr>
    <a:masterClrMapping/>
  </p:clrMapOvr>
  <p:timing>
    <p:tnLst>
      <p:par>
        <p:cTn id="1" dur="indefinite" restart="never" nodeType="tmRoot"/>
      </p:par>
    </p:tnLst>
  </p:timing>
</p:sld>
</file>

<file path=ppt/theme/theme1.xml><?xml version="1.0" encoding="utf-8"?>
<a:theme xmlns:a="http://schemas.openxmlformats.org/drawingml/2006/main" name="Green Base">
  <a:themeElements>
    <a:clrScheme name="Custom 5">
      <a:dk1>
        <a:srgbClr val="022144"/>
      </a:dk1>
      <a:lt1>
        <a:sysClr val="window" lastClr="FFFFFF"/>
      </a:lt1>
      <a:dk2>
        <a:srgbClr val="022144"/>
      </a:dk2>
      <a:lt2>
        <a:srgbClr val="EEECE1"/>
      </a:lt2>
      <a:accent1>
        <a:srgbClr val="105E3F"/>
      </a:accent1>
      <a:accent2>
        <a:srgbClr val="95519E"/>
      </a:accent2>
      <a:accent3>
        <a:srgbClr val="A2AD00"/>
      </a:accent3>
      <a:accent4>
        <a:srgbClr val="00B8E4"/>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Blue Base">
  <a:themeElements>
    <a:clrScheme name="Custom 4">
      <a:dk1>
        <a:srgbClr val="022144"/>
      </a:dk1>
      <a:lt1>
        <a:sysClr val="window" lastClr="FFFFFF"/>
      </a:lt1>
      <a:dk2>
        <a:srgbClr val="022144"/>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3003</TotalTime>
  <Words>1728</Words>
  <Application>Microsoft Office PowerPoint</Application>
  <PresentationFormat>On-screen Show (4:3)</PresentationFormat>
  <Paragraphs>231</Paragraphs>
  <Slides>24</Slides>
  <Notes>20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24</vt:i4>
      </vt:variant>
    </vt:vector>
  </HeadingPairs>
  <TitlesOfParts>
    <vt:vector size="31" baseType="lpstr">
      <vt:lpstr>Arial</vt:lpstr>
      <vt:lpstr>Bodoni MT</vt:lpstr>
      <vt:lpstr>Bodoni MT Black</vt:lpstr>
      <vt:lpstr>Calibri</vt:lpstr>
      <vt:lpstr>Times New Roman</vt:lpstr>
      <vt:lpstr>Green Base</vt:lpstr>
      <vt:lpstr>Blue Base</vt:lpstr>
      <vt:lpstr>The Hawaii Elder Abuse Prevention Forum </vt:lpstr>
      <vt:lpstr> introduction &amp; objectives</vt:lpstr>
      <vt:lpstr>What do people know?</vt:lpstr>
      <vt:lpstr>Learning Objectives</vt:lpstr>
      <vt:lpstr>  Today we are using:  A broad definition of Abuse         *Abuse – including physical, sexual, psychological,    *Neglect – including by self and others   *Exploitation – including financial and property</vt:lpstr>
      <vt:lpstr>Growth in Elderly population</vt:lpstr>
      <vt:lpstr>Stories</vt:lpstr>
      <vt:lpstr>Elder Abuse: Under the Radar</vt:lpstr>
      <vt:lpstr>Elder Abuse</vt:lpstr>
      <vt:lpstr>Related Phenomena</vt:lpstr>
      <vt:lpstr>Hawaii state laws??? </vt:lpstr>
      <vt:lpstr>Polyvictimization: Multiple forms of elder abuse often occur at the same time. </vt:lpstr>
      <vt:lpstr>Discomfort in Disclosure</vt:lpstr>
      <vt:lpstr>Who are the older victims of abuse?</vt:lpstr>
      <vt:lpstr>Who are the Abusers?    </vt:lpstr>
      <vt:lpstr>Abusers</vt:lpstr>
      <vt:lpstr>Victims Living in Facilities are Abused by:</vt:lpstr>
      <vt:lpstr> Victims of abuse are never the same.</vt:lpstr>
      <vt:lpstr>Effects of Elder Abuse on Victims</vt:lpstr>
      <vt:lpstr>Complex Dynamics </vt:lpstr>
      <vt:lpstr>Victims Want the Abuse to End</vt:lpstr>
      <vt:lpstr>What can you do?</vt:lpstr>
      <vt:lpstr>Contact information:  Deborah Merrill Senior Policy Director NASUAD 202.898.2578 x 122 Dmerrill@nasuad.org </vt:lpstr>
      <vt:lpstr>PowerPoint Presentation</vt:lpstr>
    </vt:vector>
  </TitlesOfParts>
  <Company>Model + Form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James Durham</dc:creator>
  <cp:lastModifiedBy>Deb</cp:lastModifiedBy>
  <cp:revision>131</cp:revision>
  <cp:lastPrinted>2013-07-24T18:50:18Z</cp:lastPrinted>
  <dcterms:created xsi:type="dcterms:W3CDTF">2011-04-01T18:55:23Z</dcterms:created>
  <dcterms:modified xsi:type="dcterms:W3CDTF">2014-07-14T16:37:26Z</dcterms:modified>
</cp:coreProperties>
</file>