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275" r:id="rId4"/>
    <p:sldId id="297" r:id="rId5"/>
    <p:sldId id="312" r:id="rId6"/>
    <p:sldId id="269" r:id="rId7"/>
    <p:sldId id="330" r:id="rId8"/>
    <p:sldId id="315" r:id="rId9"/>
    <p:sldId id="316" r:id="rId10"/>
    <p:sldId id="318" r:id="rId11"/>
    <p:sldId id="319" r:id="rId12"/>
    <p:sldId id="320" r:id="rId13"/>
    <p:sldId id="283" r:id="rId14"/>
    <p:sldId id="270" r:id="rId15"/>
    <p:sldId id="317" r:id="rId16"/>
    <p:sldId id="321" r:id="rId17"/>
    <p:sldId id="322" r:id="rId18"/>
    <p:sldId id="324" r:id="rId19"/>
    <p:sldId id="325" r:id="rId20"/>
    <p:sldId id="327" r:id="rId21"/>
    <p:sldId id="326" r:id="rId22"/>
    <p:sldId id="329" r:id="rId23"/>
    <p:sldId id="328" r:id="rId24"/>
    <p:sldId id="303" r:id="rId25"/>
    <p:sldId id="304" r:id="rId26"/>
    <p:sldId id="306" r:id="rId27"/>
    <p:sldId id="261" r:id="rId28"/>
    <p:sldId id="331" r:id="rId29"/>
    <p:sldId id="332" r:id="rId30"/>
    <p:sldId id="33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litha Guinn" initials="TG"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5356" autoAdjust="0"/>
  </p:normalViewPr>
  <p:slideViewPr>
    <p:cSldViewPr snapToGrid="0" showGuides="1">
      <p:cViewPr varScale="1">
        <p:scale>
          <a:sx n="80" d="100"/>
          <a:sy n="80" d="100"/>
        </p:scale>
        <p:origin x="-1392" y="-96"/>
      </p:cViewPr>
      <p:guideLst>
        <p:guide orient="horz" pos="2160"/>
        <p:guide pos="3840"/>
      </p:guideLst>
    </p:cSldViewPr>
  </p:slideViewPr>
  <p:notesTextViewPr>
    <p:cViewPr>
      <p:scale>
        <a:sx n="1" d="1"/>
        <a:sy n="1" d="1"/>
      </p:scale>
      <p:origin x="0" y="0"/>
    </p:cViewPr>
  </p:notesTextViewPr>
  <p:notesViewPr>
    <p:cSldViewPr snapToGrid="0" showGuides="1">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84754-B209-4DBF-B96C-3559A4085625}" type="doc">
      <dgm:prSet loTypeId="urn:microsoft.com/office/officeart/2005/8/layout/radial6" loCatId="relationship" qsTypeId="urn:microsoft.com/office/officeart/2005/8/quickstyle/simple1" qsCatId="simple" csTypeId="urn:microsoft.com/office/officeart/2005/8/colors/colorful3" csCatId="colorful" phldr="1"/>
      <dgm:spPr/>
      <dgm:t>
        <a:bodyPr/>
        <a:lstStyle/>
        <a:p>
          <a:endParaRPr lang="en-US"/>
        </a:p>
      </dgm:t>
    </dgm:pt>
    <dgm:pt modelId="{7FCF9589-2E97-4F62-AC1E-9716D5A033A2}">
      <dgm:prSet phldrT="[Text]" custT="1"/>
      <dgm:spPr/>
      <dgm:t>
        <a:bodyPr/>
        <a:lstStyle/>
        <a:p>
          <a:r>
            <a:rPr lang="en-US" sz="2400" dirty="0" smtClean="0"/>
            <a:t>Agencies &amp; Clients</a:t>
          </a:r>
          <a:endParaRPr lang="en-US" sz="2400" dirty="0"/>
        </a:p>
      </dgm:t>
    </dgm:pt>
    <dgm:pt modelId="{145519A7-7585-4559-9D0C-7F542C7BE2FD}" type="parTrans" cxnId="{CDB37B36-1FD9-4D58-A6EB-EF0F8655888D}">
      <dgm:prSet/>
      <dgm:spPr/>
      <dgm:t>
        <a:bodyPr/>
        <a:lstStyle/>
        <a:p>
          <a:endParaRPr lang="en-US"/>
        </a:p>
      </dgm:t>
    </dgm:pt>
    <dgm:pt modelId="{318FE346-09C3-43D4-8E6A-444BCDF428B8}" type="sibTrans" cxnId="{CDB37B36-1FD9-4D58-A6EB-EF0F8655888D}">
      <dgm:prSet/>
      <dgm:spPr/>
      <dgm:t>
        <a:bodyPr/>
        <a:lstStyle/>
        <a:p>
          <a:endParaRPr lang="en-US"/>
        </a:p>
      </dgm:t>
    </dgm:pt>
    <dgm:pt modelId="{D30C5D20-C1AE-454A-833E-0ABFE8224358}">
      <dgm:prSet phldrT="[Text]" custT="1"/>
      <dgm:spPr/>
      <dgm:t>
        <a:bodyPr/>
        <a:lstStyle/>
        <a:p>
          <a:r>
            <a:rPr lang="en-US" sz="1400" baseline="0" dirty="0" smtClean="0"/>
            <a:t>Criminal Remedies</a:t>
          </a:r>
          <a:endParaRPr lang="en-US" sz="1400" baseline="0" dirty="0"/>
        </a:p>
      </dgm:t>
    </dgm:pt>
    <dgm:pt modelId="{2FD4A884-0929-43C1-8505-0C605403AE94}" type="parTrans" cxnId="{BA2EDFC0-6BD4-46AD-8D1B-ED549373CAAC}">
      <dgm:prSet/>
      <dgm:spPr/>
      <dgm:t>
        <a:bodyPr/>
        <a:lstStyle/>
        <a:p>
          <a:endParaRPr lang="en-US"/>
        </a:p>
      </dgm:t>
    </dgm:pt>
    <dgm:pt modelId="{905F117A-5095-4EF2-8810-7A275E318558}" type="sibTrans" cxnId="{BA2EDFC0-6BD4-46AD-8D1B-ED549373CAAC}">
      <dgm:prSet/>
      <dgm:spPr/>
      <dgm:t>
        <a:bodyPr/>
        <a:lstStyle/>
        <a:p>
          <a:endParaRPr lang="en-US"/>
        </a:p>
      </dgm:t>
    </dgm:pt>
    <dgm:pt modelId="{71EBFF69-464E-4AC0-AC54-B6A6F297B87C}">
      <dgm:prSet phldrT="[Text]" custT="1"/>
      <dgm:spPr/>
      <dgm:t>
        <a:bodyPr/>
        <a:lstStyle/>
        <a:p>
          <a:r>
            <a:rPr lang="en-US" sz="1400" baseline="0" dirty="0" smtClean="0"/>
            <a:t>Psych Services</a:t>
          </a:r>
          <a:endParaRPr lang="en-US" sz="1400" baseline="0" dirty="0"/>
        </a:p>
      </dgm:t>
    </dgm:pt>
    <dgm:pt modelId="{114F68B7-CACA-460A-981B-5E81510A0171}" type="parTrans" cxnId="{0E8A3C3F-0048-4D2C-B3FA-6433CE7A28EB}">
      <dgm:prSet/>
      <dgm:spPr/>
      <dgm:t>
        <a:bodyPr/>
        <a:lstStyle/>
        <a:p>
          <a:endParaRPr lang="en-US"/>
        </a:p>
      </dgm:t>
    </dgm:pt>
    <dgm:pt modelId="{CDDFD684-A15F-4D55-89D5-99DB0C22E19C}" type="sibTrans" cxnId="{0E8A3C3F-0048-4D2C-B3FA-6433CE7A28EB}">
      <dgm:prSet/>
      <dgm:spPr/>
      <dgm:t>
        <a:bodyPr/>
        <a:lstStyle/>
        <a:p>
          <a:endParaRPr lang="en-US"/>
        </a:p>
      </dgm:t>
    </dgm:pt>
    <dgm:pt modelId="{40564035-946D-4F83-93F9-E58879B5D43F}">
      <dgm:prSet phldrT="[Text]" custT="1"/>
      <dgm:spPr/>
      <dgm:t>
        <a:bodyPr/>
        <a:lstStyle/>
        <a:p>
          <a:r>
            <a:rPr lang="en-US" sz="1400" baseline="0" dirty="0" smtClean="0"/>
            <a:t>Expert Recommendations</a:t>
          </a:r>
          <a:endParaRPr lang="en-US" sz="1400" baseline="0" dirty="0"/>
        </a:p>
      </dgm:t>
    </dgm:pt>
    <dgm:pt modelId="{10978518-2198-49BC-8620-406F8427D368}" type="parTrans" cxnId="{29E69B52-4970-4405-8FB8-DE85D70FA432}">
      <dgm:prSet/>
      <dgm:spPr/>
      <dgm:t>
        <a:bodyPr/>
        <a:lstStyle/>
        <a:p>
          <a:endParaRPr lang="en-US"/>
        </a:p>
      </dgm:t>
    </dgm:pt>
    <dgm:pt modelId="{94157FC6-B75D-4067-B1F1-373A21013864}" type="sibTrans" cxnId="{29E69B52-4970-4405-8FB8-DE85D70FA432}">
      <dgm:prSet/>
      <dgm:spPr/>
      <dgm:t>
        <a:bodyPr/>
        <a:lstStyle/>
        <a:p>
          <a:endParaRPr lang="en-US"/>
        </a:p>
      </dgm:t>
    </dgm:pt>
    <dgm:pt modelId="{DA70C6B4-1DB2-4AD1-B642-23176FF30F87}">
      <dgm:prSet phldrT="[Text]" custT="1"/>
      <dgm:spPr/>
      <dgm:t>
        <a:bodyPr/>
        <a:lstStyle/>
        <a:p>
          <a:pPr algn="ctr"/>
          <a:r>
            <a:rPr lang="en-US" sz="1350" baseline="0" dirty="0" smtClean="0"/>
            <a:t>Civil (Conserve + Referral)</a:t>
          </a:r>
          <a:endParaRPr lang="en-US" sz="1350" baseline="0" dirty="0"/>
        </a:p>
      </dgm:t>
    </dgm:pt>
    <dgm:pt modelId="{76184A58-1065-4EEA-AAAE-A736A304256E}" type="parTrans" cxnId="{D3B715D5-97AA-450E-905F-AC0CA7BB0546}">
      <dgm:prSet/>
      <dgm:spPr/>
      <dgm:t>
        <a:bodyPr/>
        <a:lstStyle/>
        <a:p>
          <a:endParaRPr lang="en-US"/>
        </a:p>
      </dgm:t>
    </dgm:pt>
    <dgm:pt modelId="{2D6CDFA5-AFBC-4A77-B2A1-0CE4292CB5C2}" type="sibTrans" cxnId="{D3B715D5-97AA-450E-905F-AC0CA7BB0546}">
      <dgm:prSet/>
      <dgm:spPr/>
      <dgm:t>
        <a:bodyPr/>
        <a:lstStyle/>
        <a:p>
          <a:endParaRPr lang="en-US"/>
        </a:p>
      </dgm:t>
    </dgm:pt>
    <dgm:pt modelId="{31F9C33D-64A5-41DC-ACD7-0706A60CCD95}">
      <dgm:prSet phldrT="[Text]" custT="1"/>
      <dgm:spPr/>
      <dgm:t>
        <a:bodyPr/>
        <a:lstStyle/>
        <a:p>
          <a:r>
            <a:rPr lang="en-US" sz="1400" baseline="0" dirty="0" smtClean="0"/>
            <a:t>Expert Witness</a:t>
          </a:r>
          <a:endParaRPr lang="en-US" sz="1400" baseline="0" dirty="0"/>
        </a:p>
      </dgm:t>
    </dgm:pt>
    <dgm:pt modelId="{F4BBBAD2-F935-4DA7-8F09-B00C17B09D51}" type="parTrans" cxnId="{1646E667-91F3-4860-A36A-4E7F4C33E372}">
      <dgm:prSet/>
      <dgm:spPr/>
      <dgm:t>
        <a:bodyPr/>
        <a:lstStyle/>
        <a:p>
          <a:endParaRPr lang="en-US"/>
        </a:p>
      </dgm:t>
    </dgm:pt>
    <dgm:pt modelId="{7BDA7432-4AF7-42F6-A0BA-476042FCD3D1}" type="sibTrans" cxnId="{1646E667-91F3-4860-A36A-4E7F4C33E372}">
      <dgm:prSet/>
      <dgm:spPr/>
      <dgm:t>
        <a:bodyPr/>
        <a:lstStyle/>
        <a:p>
          <a:endParaRPr lang="en-US"/>
        </a:p>
      </dgm:t>
    </dgm:pt>
    <dgm:pt modelId="{68E90704-88A3-420B-A2C3-B0A496BF8E83}">
      <dgm:prSet phldrT="[Text]" custT="1"/>
      <dgm:spPr/>
      <dgm:t>
        <a:bodyPr/>
        <a:lstStyle/>
        <a:p>
          <a:r>
            <a:rPr lang="en-US" sz="1400" baseline="0" dirty="0" smtClean="0"/>
            <a:t>Outreach &amp; Education</a:t>
          </a:r>
          <a:endParaRPr lang="en-US" sz="1400" baseline="0" dirty="0"/>
        </a:p>
      </dgm:t>
    </dgm:pt>
    <dgm:pt modelId="{464F8225-7111-43CC-BDAB-41500DE7D190}" type="parTrans" cxnId="{1EE1695F-DB0A-46A7-96BF-7A6278E5963A}">
      <dgm:prSet/>
      <dgm:spPr/>
      <dgm:t>
        <a:bodyPr/>
        <a:lstStyle/>
        <a:p>
          <a:endParaRPr lang="en-US"/>
        </a:p>
      </dgm:t>
    </dgm:pt>
    <dgm:pt modelId="{49FDB399-2B5E-45A0-893D-B9F70F435EF5}" type="sibTrans" cxnId="{1EE1695F-DB0A-46A7-96BF-7A6278E5963A}">
      <dgm:prSet/>
      <dgm:spPr/>
      <dgm:t>
        <a:bodyPr/>
        <a:lstStyle/>
        <a:p>
          <a:endParaRPr lang="en-US"/>
        </a:p>
      </dgm:t>
    </dgm:pt>
    <dgm:pt modelId="{094C5014-615E-47CE-9324-E69151285578}">
      <dgm:prSet phldrT="[Text]" custT="1"/>
      <dgm:spPr/>
      <dgm:t>
        <a:bodyPr/>
        <a:lstStyle/>
        <a:p>
          <a:r>
            <a:rPr lang="en-US" sz="1400" baseline="0" dirty="0" smtClean="0"/>
            <a:t>Medical</a:t>
          </a:r>
          <a:endParaRPr lang="en-US" sz="1400" baseline="0" dirty="0"/>
        </a:p>
      </dgm:t>
    </dgm:pt>
    <dgm:pt modelId="{4CB98CF7-DF25-41E3-9733-28B7E29CB98F}" type="parTrans" cxnId="{7FE7E281-4ECE-49D6-8926-F3D17B849528}">
      <dgm:prSet/>
      <dgm:spPr/>
      <dgm:t>
        <a:bodyPr/>
        <a:lstStyle/>
        <a:p>
          <a:endParaRPr lang="en-US"/>
        </a:p>
      </dgm:t>
    </dgm:pt>
    <dgm:pt modelId="{83096E3D-E3C3-40B7-B4E8-4EAAAE9899DF}" type="sibTrans" cxnId="{7FE7E281-4ECE-49D6-8926-F3D17B849528}">
      <dgm:prSet/>
      <dgm:spPr/>
      <dgm:t>
        <a:bodyPr/>
        <a:lstStyle/>
        <a:p>
          <a:endParaRPr lang="en-US"/>
        </a:p>
      </dgm:t>
    </dgm:pt>
    <dgm:pt modelId="{50D2E870-882E-4EEE-AB3C-C97BF73AD193}">
      <dgm:prSet phldrT="[Text]" custT="1"/>
      <dgm:spPr/>
      <dgm:t>
        <a:bodyPr/>
        <a:lstStyle/>
        <a:p>
          <a:r>
            <a:rPr lang="en-US" sz="1400" baseline="0" dirty="0" smtClean="0"/>
            <a:t>Enhancing Safety</a:t>
          </a:r>
          <a:endParaRPr lang="en-US" sz="1400" baseline="0" dirty="0"/>
        </a:p>
      </dgm:t>
    </dgm:pt>
    <dgm:pt modelId="{C96025F2-A070-48F7-A2DE-EC4AD8526F30}" type="parTrans" cxnId="{8DC80464-0086-4199-B208-CCFA03BD6714}">
      <dgm:prSet/>
      <dgm:spPr/>
      <dgm:t>
        <a:bodyPr/>
        <a:lstStyle/>
        <a:p>
          <a:endParaRPr lang="en-US"/>
        </a:p>
      </dgm:t>
    </dgm:pt>
    <dgm:pt modelId="{3B7F7919-ED53-4F80-8C75-1A2656D10D4A}" type="sibTrans" cxnId="{8DC80464-0086-4199-B208-CCFA03BD6714}">
      <dgm:prSet/>
      <dgm:spPr/>
      <dgm:t>
        <a:bodyPr/>
        <a:lstStyle/>
        <a:p>
          <a:endParaRPr lang="en-US"/>
        </a:p>
      </dgm:t>
    </dgm:pt>
    <dgm:pt modelId="{4FE00CFD-4464-4AB7-B39A-D745AAE22D91}" type="pres">
      <dgm:prSet presAssocID="{E0B84754-B209-4DBF-B96C-3559A4085625}" presName="Name0" presStyleCnt="0">
        <dgm:presLayoutVars>
          <dgm:chMax val="1"/>
          <dgm:dir/>
          <dgm:animLvl val="ctr"/>
          <dgm:resizeHandles val="exact"/>
        </dgm:presLayoutVars>
      </dgm:prSet>
      <dgm:spPr/>
      <dgm:t>
        <a:bodyPr/>
        <a:lstStyle/>
        <a:p>
          <a:endParaRPr lang="en-US"/>
        </a:p>
      </dgm:t>
    </dgm:pt>
    <dgm:pt modelId="{E72A34BB-994B-40E4-A697-5D4EA6E8C502}" type="pres">
      <dgm:prSet presAssocID="{7FCF9589-2E97-4F62-AC1E-9716D5A033A2}" presName="centerShape" presStyleLbl="node0" presStyleIdx="0" presStyleCnt="1" custScaleX="126376" custScaleY="131612"/>
      <dgm:spPr/>
      <dgm:t>
        <a:bodyPr/>
        <a:lstStyle/>
        <a:p>
          <a:endParaRPr lang="en-US"/>
        </a:p>
      </dgm:t>
    </dgm:pt>
    <dgm:pt modelId="{F3808CE2-764B-4ED8-A47B-82535795B86C}" type="pres">
      <dgm:prSet presAssocID="{D30C5D20-C1AE-454A-833E-0ABFE8224358}" presName="node" presStyleLbl="node1" presStyleIdx="0" presStyleCnt="8" custScaleX="104356" custRadScaleRad="93703">
        <dgm:presLayoutVars>
          <dgm:bulletEnabled val="1"/>
        </dgm:presLayoutVars>
      </dgm:prSet>
      <dgm:spPr/>
      <dgm:t>
        <a:bodyPr/>
        <a:lstStyle/>
        <a:p>
          <a:endParaRPr lang="en-US"/>
        </a:p>
      </dgm:t>
    </dgm:pt>
    <dgm:pt modelId="{C15B031B-092C-4675-B0C0-2AEEA9E84653}" type="pres">
      <dgm:prSet presAssocID="{D30C5D20-C1AE-454A-833E-0ABFE8224358}" presName="dummy" presStyleCnt="0"/>
      <dgm:spPr/>
    </dgm:pt>
    <dgm:pt modelId="{430938A9-4420-428B-ACCC-D8F4123CAE82}" type="pres">
      <dgm:prSet presAssocID="{905F117A-5095-4EF2-8810-7A275E318558}" presName="sibTrans" presStyleLbl="sibTrans2D1" presStyleIdx="0" presStyleCnt="8" custScaleX="104356" custLinFactNeighborX="-8970" custLinFactNeighborY="-619"/>
      <dgm:spPr/>
      <dgm:t>
        <a:bodyPr/>
        <a:lstStyle/>
        <a:p>
          <a:endParaRPr lang="en-US"/>
        </a:p>
      </dgm:t>
    </dgm:pt>
    <dgm:pt modelId="{D3AB3ADA-320B-4357-8444-5B6EDF26E959}" type="pres">
      <dgm:prSet presAssocID="{DA70C6B4-1DB2-4AD1-B642-23176FF30F87}" presName="node" presStyleLbl="node1" presStyleIdx="1" presStyleCnt="8" custScaleX="114292" custScaleY="106391" custRadScaleRad="110238" custRadScaleInc="-1541">
        <dgm:presLayoutVars>
          <dgm:bulletEnabled val="1"/>
        </dgm:presLayoutVars>
      </dgm:prSet>
      <dgm:spPr/>
      <dgm:t>
        <a:bodyPr/>
        <a:lstStyle/>
        <a:p>
          <a:endParaRPr lang="en-US"/>
        </a:p>
      </dgm:t>
    </dgm:pt>
    <dgm:pt modelId="{4C8F873A-5F67-4CF7-87C1-A4C6FBC73D71}" type="pres">
      <dgm:prSet presAssocID="{DA70C6B4-1DB2-4AD1-B642-23176FF30F87}" presName="dummy" presStyleCnt="0"/>
      <dgm:spPr/>
    </dgm:pt>
    <dgm:pt modelId="{34888945-6E60-431D-9701-8BBABAD5775D}" type="pres">
      <dgm:prSet presAssocID="{2D6CDFA5-AFBC-4A77-B2A1-0CE4292CB5C2}" presName="sibTrans" presStyleLbl="sibTrans2D1" presStyleIdx="1" presStyleCnt="8" custScaleX="104356" custLinFactNeighborX="-3095" custLinFactNeighborY="1971"/>
      <dgm:spPr/>
      <dgm:t>
        <a:bodyPr/>
        <a:lstStyle/>
        <a:p>
          <a:endParaRPr lang="en-US"/>
        </a:p>
      </dgm:t>
    </dgm:pt>
    <dgm:pt modelId="{A90E440D-9282-4EFC-9ACE-B2E22542D1C5}" type="pres">
      <dgm:prSet presAssocID="{50D2E870-882E-4EEE-AB3C-C97BF73AD193}" presName="node" presStyleLbl="node1" presStyleIdx="2" presStyleCnt="8" custScaleX="108359" custScaleY="111852" custRadScaleRad="102536" custRadScaleInc="-7038">
        <dgm:presLayoutVars>
          <dgm:bulletEnabled val="1"/>
        </dgm:presLayoutVars>
      </dgm:prSet>
      <dgm:spPr/>
      <dgm:t>
        <a:bodyPr/>
        <a:lstStyle/>
        <a:p>
          <a:endParaRPr lang="en-US"/>
        </a:p>
      </dgm:t>
    </dgm:pt>
    <dgm:pt modelId="{E0BDB8D9-9431-4369-867A-A31D92E13A0C}" type="pres">
      <dgm:prSet presAssocID="{50D2E870-882E-4EEE-AB3C-C97BF73AD193}" presName="dummy" presStyleCnt="0"/>
      <dgm:spPr/>
    </dgm:pt>
    <dgm:pt modelId="{2B408DA7-C0DB-4755-BE24-5E1AE0606947}" type="pres">
      <dgm:prSet presAssocID="{3B7F7919-ED53-4F80-8C75-1A2656D10D4A}" presName="sibTrans" presStyleLbl="sibTrans2D1" presStyleIdx="2" presStyleCnt="8" custScaleX="104356"/>
      <dgm:spPr/>
      <dgm:t>
        <a:bodyPr/>
        <a:lstStyle/>
        <a:p>
          <a:endParaRPr lang="en-US"/>
        </a:p>
      </dgm:t>
    </dgm:pt>
    <dgm:pt modelId="{F608899C-8524-4F2C-96E3-F6167CF1CBEE}" type="pres">
      <dgm:prSet presAssocID="{71EBFF69-464E-4AC0-AC54-B6A6F297B87C}" presName="node" presStyleLbl="node1" presStyleIdx="3" presStyleCnt="8" custScaleX="101906" custScaleY="107414">
        <dgm:presLayoutVars>
          <dgm:bulletEnabled val="1"/>
        </dgm:presLayoutVars>
      </dgm:prSet>
      <dgm:spPr/>
      <dgm:t>
        <a:bodyPr/>
        <a:lstStyle/>
        <a:p>
          <a:endParaRPr lang="en-US"/>
        </a:p>
      </dgm:t>
    </dgm:pt>
    <dgm:pt modelId="{BD5673D2-C54A-4302-8C93-2573C5E75819}" type="pres">
      <dgm:prSet presAssocID="{71EBFF69-464E-4AC0-AC54-B6A6F297B87C}" presName="dummy" presStyleCnt="0"/>
      <dgm:spPr/>
    </dgm:pt>
    <dgm:pt modelId="{64E4191B-F7AB-48D1-A858-E803C8FCCD8C}" type="pres">
      <dgm:prSet presAssocID="{CDDFD684-A15F-4D55-89D5-99DB0C22E19C}" presName="sibTrans" presStyleLbl="sibTrans2D1" presStyleIdx="3" presStyleCnt="8" custScaleX="104356"/>
      <dgm:spPr/>
      <dgm:t>
        <a:bodyPr/>
        <a:lstStyle/>
        <a:p>
          <a:endParaRPr lang="en-US"/>
        </a:p>
      </dgm:t>
    </dgm:pt>
    <dgm:pt modelId="{D5C508D7-C451-404F-89CC-70B4699C1645}" type="pres">
      <dgm:prSet presAssocID="{094C5014-615E-47CE-9324-E69151285578}" presName="node" presStyleLbl="node1" presStyleIdx="4" presStyleCnt="8" custScaleX="105247" custScaleY="112292" custRadScaleRad="89933" custRadScaleInc="5349">
        <dgm:presLayoutVars>
          <dgm:bulletEnabled val="1"/>
        </dgm:presLayoutVars>
      </dgm:prSet>
      <dgm:spPr/>
      <dgm:t>
        <a:bodyPr/>
        <a:lstStyle/>
        <a:p>
          <a:endParaRPr lang="en-US"/>
        </a:p>
      </dgm:t>
    </dgm:pt>
    <dgm:pt modelId="{A6203CEB-0FA2-40DB-BDE6-50A850142E9A}" type="pres">
      <dgm:prSet presAssocID="{094C5014-615E-47CE-9324-E69151285578}" presName="dummy" presStyleCnt="0"/>
      <dgm:spPr/>
    </dgm:pt>
    <dgm:pt modelId="{F6B9DBB0-933A-4C81-BDAB-8C5A9EF72F3F}" type="pres">
      <dgm:prSet presAssocID="{83096E3D-E3C3-40B7-B4E8-4EAAAE9899DF}" presName="sibTrans" presStyleLbl="sibTrans2D1" presStyleIdx="4" presStyleCnt="8" custScaleX="104356"/>
      <dgm:spPr/>
      <dgm:t>
        <a:bodyPr/>
        <a:lstStyle/>
        <a:p>
          <a:endParaRPr lang="en-US"/>
        </a:p>
      </dgm:t>
    </dgm:pt>
    <dgm:pt modelId="{86911E1A-0A16-4A18-9052-950338507F98}" type="pres">
      <dgm:prSet presAssocID="{40564035-946D-4F83-93F9-E58879B5D43F}" presName="node" presStyleLbl="node1" presStyleIdx="5" presStyleCnt="8" custScaleX="108672" custScaleY="105780">
        <dgm:presLayoutVars>
          <dgm:bulletEnabled val="1"/>
        </dgm:presLayoutVars>
      </dgm:prSet>
      <dgm:spPr/>
      <dgm:t>
        <a:bodyPr/>
        <a:lstStyle/>
        <a:p>
          <a:endParaRPr lang="en-US"/>
        </a:p>
      </dgm:t>
    </dgm:pt>
    <dgm:pt modelId="{30ACC61C-3044-47B5-818B-4BBC689FE164}" type="pres">
      <dgm:prSet presAssocID="{40564035-946D-4F83-93F9-E58879B5D43F}" presName="dummy" presStyleCnt="0"/>
      <dgm:spPr/>
    </dgm:pt>
    <dgm:pt modelId="{66A0AEDA-FAC9-478B-9259-2B089DAD1EFB}" type="pres">
      <dgm:prSet presAssocID="{94157FC6-B75D-4067-B1F1-373A21013864}" presName="sibTrans" presStyleLbl="sibTrans2D1" presStyleIdx="5" presStyleCnt="8" custScaleX="104356"/>
      <dgm:spPr/>
      <dgm:t>
        <a:bodyPr/>
        <a:lstStyle/>
        <a:p>
          <a:endParaRPr lang="en-US"/>
        </a:p>
      </dgm:t>
    </dgm:pt>
    <dgm:pt modelId="{4ECDB38A-3C47-4426-92D1-80BF4DABBAED}" type="pres">
      <dgm:prSet presAssocID="{31F9C33D-64A5-41DC-ACD7-0706A60CCD95}" presName="node" presStyleLbl="node1" presStyleIdx="6" presStyleCnt="8" custScaleX="99333" custScaleY="103933" custRadScaleRad="101819" custRadScaleInc="1363">
        <dgm:presLayoutVars>
          <dgm:bulletEnabled val="1"/>
        </dgm:presLayoutVars>
      </dgm:prSet>
      <dgm:spPr/>
      <dgm:t>
        <a:bodyPr/>
        <a:lstStyle/>
        <a:p>
          <a:endParaRPr lang="en-US"/>
        </a:p>
      </dgm:t>
    </dgm:pt>
    <dgm:pt modelId="{E9C2267A-1D0E-4D3E-BDCC-7B67E77BB190}" type="pres">
      <dgm:prSet presAssocID="{31F9C33D-64A5-41DC-ACD7-0706A60CCD95}" presName="dummy" presStyleCnt="0"/>
      <dgm:spPr/>
    </dgm:pt>
    <dgm:pt modelId="{FBDA2E3E-BFBF-4623-A45E-930B76C8B699}" type="pres">
      <dgm:prSet presAssocID="{7BDA7432-4AF7-42F6-A0BA-476042FCD3D1}" presName="sibTrans" presStyleLbl="sibTrans2D1" presStyleIdx="6" presStyleCnt="8" custScaleX="104356"/>
      <dgm:spPr/>
      <dgm:t>
        <a:bodyPr/>
        <a:lstStyle/>
        <a:p>
          <a:endParaRPr lang="en-US"/>
        </a:p>
      </dgm:t>
    </dgm:pt>
    <dgm:pt modelId="{6FDC402D-8690-4B7A-9DA1-0A7C7A70275E}" type="pres">
      <dgm:prSet presAssocID="{68E90704-88A3-420B-A2C3-B0A496BF8E83}" presName="node" presStyleLbl="node1" presStyleIdx="7" presStyleCnt="8" custScaleX="108672" custScaleY="108373">
        <dgm:presLayoutVars>
          <dgm:bulletEnabled val="1"/>
        </dgm:presLayoutVars>
      </dgm:prSet>
      <dgm:spPr/>
      <dgm:t>
        <a:bodyPr/>
        <a:lstStyle/>
        <a:p>
          <a:endParaRPr lang="en-US"/>
        </a:p>
      </dgm:t>
    </dgm:pt>
    <dgm:pt modelId="{24BDBFC7-0CA2-42CF-8280-8C86D6EC38D9}" type="pres">
      <dgm:prSet presAssocID="{68E90704-88A3-420B-A2C3-B0A496BF8E83}" presName="dummy" presStyleCnt="0"/>
      <dgm:spPr/>
    </dgm:pt>
    <dgm:pt modelId="{18487453-91B6-4ED0-A3C1-01B02239D67F}" type="pres">
      <dgm:prSet presAssocID="{49FDB399-2B5E-45A0-893D-B9F70F435EF5}" presName="sibTrans" presStyleLbl="sibTrans2D1" presStyleIdx="7" presStyleCnt="8" custScaleX="104356" custLinFactNeighborY="-309"/>
      <dgm:spPr/>
      <dgm:t>
        <a:bodyPr/>
        <a:lstStyle/>
        <a:p>
          <a:endParaRPr lang="en-US"/>
        </a:p>
      </dgm:t>
    </dgm:pt>
  </dgm:ptLst>
  <dgm:cxnLst>
    <dgm:cxn modelId="{012F8C1F-B5A5-481A-B402-E91F40DE92ED}" type="presOf" srcId="{49FDB399-2B5E-45A0-893D-B9F70F435EF5}" destId="{18487453-91B6-4ED0-A3C1-01B02239D67F}" srcOrd="0" destOrd="0" presId="urn:microsoft.com/office/officeart/2005/8/layout/radial6"/>
    <dgm:cxn modelId="{F2C186D8-3414-4FDC-AEBC-41812BC6ADD2}" type="presOf" srcId="{68E90704-88A3-420B-A2C3-B0A496BF8E83}" destId="{6FDC402D-8690-4B7A-9DA1-0A7C7A70275E}" srcOrd="0" destOrd="0" presId="urn:microsoft.com/office/officeart/2005/8/layout/radial6"/>
    <dgm:cxn modelId="{94B63753-2D79-43B7-94CF-DE8C37F4AD06}" type="presOf" srcId="{3B7F7919-ED53-4F80-8C75-1A2656D10D4A}" destId="{2B408DA7-C0DB-4755-BE24-5E1AE0606947}" srcOrd="0" destOrd="0" presId="urn:microsoft.com/office/officeart/2005/8/layout/radial6"/>
    <dgm:cxn modelId="{BB95DEB7-FFDF-40DF-A5FC-B09360412FF2}" type="presOf" srcId="{83096E3D-E3C3-40B7-B4E8-4EAAAE9899DF}" destId="{F6B9DBB0-933A-4C81-BDAB-8C5A9EF72F3F}" srcOrd="0" destOrd="0" presId="urn:microsoft.com/office/officeart/2005/8/layout/radial6"/>
    <dgm:cxn modelId="{7FE7E281-4ECE-49D6-8926-F3D17B849528}" srcId="{7FCF9589-2E97-4F62-AC1E-9716D5A033A2}" destId="{094C5014-615E-47CE-9324-E69151285578}" srcOrd="4" destOrd="0" parTransId="{4CB98CF7-DF25-41E3-9733-28B7E29CB98F}" sibTransId="{83096E3D-E3C3-40B7-B4E8-4EAAAE9899DF}"/>
    <dgm:cxn modelId="{29E69B52-4970-4405-8FB8-DE85D70FA432}" srcId="{7FCF9589-2E97-4F62-AC1E-9716D5A033A2}" destId="{40564035-946D-4F83-93F9-E58879B5D43F}" srcOrd="5" destOrd="0" parTransId="{10978518-2198-49BC-8620-406F8427D368}" sibTransId="{94157FC6-B75D-4067-B1F1-373A21013864}"/>
    <dgm:cxn modelId="{CDB37B36-1FD9-4D58-A6EB-EF0F8655888D}" srcId="{E0B84754-B209-4DBF-B96C-3559A4085625}" destId="{7FCF9589-2E97-4F62-AC1E-9716D5A033A2}" srcOrd="0" destOrd="0" parTransId="{145519A7-7585-4559-9D0C-7F542C7BE2FD}" sibTransId="{318FE346-09C3-43D4-8E6A-444BCDF428B8}"/>
    <dgm:cxn modelId="{FC90AFA8-9416-4D37-984A-20F6783D76AC}" type="presOf" srcId="{40564035-946D-4F83-93F9-E58879B5D43F}" destId="{86911E1A-0A16-4A18-9052-950338507F98}" srcOrd="0" destOrd="0" presId="urn:microsoft.com/office/officeart/2005/8/layout/radial6"/>
    <dgm:cxn modelId="{7ABF4892-9BAC-4C08-8119-7058CE0710D8}" type="presOf" srcId="{71EBFF69-464E-4AC0-AC54-B6A6F297B87C}" destId="{F608899C-8524-4F2C-96E3-F6167CF1CBEE}" srcOrd="0" destOrd="0" presId="urn:microsoft.com/office/officeart/2005/8/layout/radial6"/>
    <dgm:cxn modelId="{C8EA43FD-67E8-4D49-9462-DE1EA1809152}" type="presOf" srcId="{DA70C6B4-1DB2-4AD1-B642-23176FF30F87}" destId="{D3AB3ADA-320B-4357-8444-5B6EDF26E959}" srcOrd="0" destOrd="0" presId="urn:microsoft.com/office/officeart/2005/8/layout/radial6"/>
    <dgm:cxn modelId="{CF05A78B-D5E3-46B0-A2FC-15302184B38F}" type="presOf" srcId="{D30C5D20-C1AE-454A-833E-0ABFE8224358}" destId="{F3808CE2-764B-4ED8-A47B-82535795B86C}" srcOrd="0" destOrd="0" presId="urn:microsoft.com/office/officeart/2005/8/layout/radial6"/>
    <dgm:cxn modelId="{8DC80464-0086-4199-B208-CCFA03BD6714}" srcId="{7FCF9589-2E97-4F62-AC1E-9716D5A033A2}" destId="{50D2E870-882E-4EEE-AB3C-C97BF73AD193}" srcOrd="2" destOrd="0" parTransId="{C96025F2-A070-48F7-A2DE-EC4AD8526F30}" sibTransId="{3B7F7919-ED53-4F80-8C75-1A2656D10D4A}"/>
    <dgm:cxn modelId="{C783B844-AAD2-45C6-AE3D-DEE56E2EF1AE}" type="presOf" srcId="{2D6CDFA5-AFBC-4A77-B2A1-0CE4292CB5C2}" destId="{34888945-6E60-431D-9701-8BBABAD5775D}" srcOrd="0" destOrd="0" presId="urn:microsoft.com/office/officeart/2005/8/layout/radial6"/>
    <dgm:cxn modelId="{0E8A3C3F-0048-4D2C-B3FA-6433CE7A28EB}" srcId="{7FCF9589-2E97-4F62-AC1E-9716D5A033A2}" destId="{71EBFF69-464E-4AC0-AC54-B6A6F297B87C}" srcOrd="3" destOrd="0" parTransId="{114F68B7-CACA-460A-981B-5E81510A0171}" sibTransId="{CDDFD684-A15F-4D55-89D5-99DB0C22E19C}"/>
    <dgm:cxn modelId="{1374E7A3-97A9-4034-B91E-CA28CEEDC669}" type="presOf" srcId="{50D2E870-882E-4EEE-AB3C-C97BF73AD193}" destId="{A90E440D-9282-4EFC-9ACE-B2E22542D1C5}" srcOrd="0" destOrd="0" presId="urn:microsoft.com/office/officeart/2005/8/layout/radial6"/>
    <dgm:cxn modelId="{EB6EAF02-76E3-45F6-ABC2-64B0D31A0DDA}" type="presOf" srcId="{E0B84754-B209-4DBF-B96C-3559A4085625}" destId="{4FE00CFD-4464-4AB7-B39A-D745AAE22D91}" srcOrd="0" destOrd="0" presId="urn:microsoft.com/office/officeart/2005/8/layout/radial6"/>
    <dgm:cxn modelId="{BA2EDFC0-6BD4-46AD-8D1B-ED549373CAAC}" srcId="{7FCF9589-2E97-4F62-AC1E-9716D5A033A2}" destId="{D30C5D20-C1AE-454A-833E-0ABFE8224358}" srcOrd="0" destOrd="0" parTransId="{2FD4A884-0929-43C1-8505-0C605403AE94}" sibTransId="{905F117A-5095-4EF2-8810-7A275E318558}"/>
    <dgm:cxn modelId="{1646E667-91F3-4860-A36A-4E7F4C33E372}" srcId="{7FCF9589-2E97-4F62-AC1E-9716D5A033A2}" destId="{31F9C33D-64A5-41DC-ACD7-0706A60CCD95}" srcOrd="6" destOrd="0" parTransId="{F4BBBAD2-F935-4DA7-8F09-B00C17B09D51}" sibTransId="{7BDA7432-4AF7-42F6-A0BA-476042FCD3D1}"/>
    <dgm:cxn modelId="{D5DA0ED4-838A-45EB-A261-4C8A70F9F9DB}" type="presOf" srcId="{7BDA7432-4AF7-42F6-A0BA-476042FCD3D1}" destId="{FBDA2E3E-BFBF-4623-A45E-930B76C8B699}" srcOrd="0" destOrd="0" presId="urn:microsoft.com/office/officeart/2005/8/layout/radial6"/>
    <dgm:cxn modelId="{01CCE455-D0B8-4B8A-9BEF-476AE72E936C}" type="presOf" srcId="{905F117A-5095-4EF2-8810-7A275E318558}" destId="{430938A9-4420-428B-ACCC-D8F4123CAE82}" srcOrd="0" destOrd="0" presId="urn:microsoft.com/office/officeart/2005/8/layout/radial6"/>
    <dgm:cxn modelId="{9096EF02-3BCD-4426-BD2F-96301DFD226B}" type="presOf" srcId="{94157FC6-B75D-4067-B1F1-373A21013864}" destId="{66A0AEDA-FAC9-478B-9259-2B089DAD1EFB}" srcOrd="0" destOrd="0" presId="urn:microsoft.com/office/officeart/2005/8/layout/radial6"/>
    <dgm:cxn modelId="{B851377D-BE71-432A-95F0-4FB202E42B60}" type="presOf" srcId="{31F9C33D-64A5-41DC-ACD7-0706A60CCD95}" destId="{4ECDB38A-3C47-4426-92D1-80BF4DABBAED}" srcOrd="0" destOrd="0" presId="urn:microsoft.com/office/officeart/2005/8/layout/radial6"/>
    <dgm:cxn modelId="{D3B715D5-97AA-450E-905F-AC0CA7BB0546}" srcId="{7FCF9589-2E97-4F62-AC1E-9716D5A033A2}" destId="{DA70C6B4-1DB2-4AD1-B642-23176FF30F87}" srcOrd="1" destOrd="0" parTransId="{76184A58-1065-4EEA-AAAE-A736A304256E}" sibTransId="{2D6CDFA5-AFBC-4A77-B2A1-0CE4292CB5C2}"/>
    <dgm:cxn modelId="{1E3D1004-7C25-4E75-86E2-074155F136C1}" type="presOf" srcId="{7FCF9589-2E97-4F62-AC1E-9716D5A033A2}" destId="{E72A34BB-994B-40E4-A697-5D4EA6E8C502}" srcOrd="0" destOrd="0" presId="urn:microsoft.com/office/officeart/2005/8/layout/radial6"/>
    <dgm:cxn modelId="{9A6C407D-8630-4EBD-B9AC-8BA536415DDC}" type="presOf" srcId="{CDDFD684-A15F-4D55-89D5-99DB0C22E19C}" destId="{64E4191B-F7AB-48D1-A858-E803C8FCCD8C}" srcOrd="0" destOrd="0" presId="urn:microsoft.com/office/officeart/2005/8/layout/radial6"/>
    <dgm:cxn modelId="{CFF4B776-535D-4CE2-AAA6-2521481EA63D}" type="presOf" srcId="{094C5014-615E-47CE-9324-E69151285578}" destId="{D5C508D7-C451-404F-89CC-70B4699C1645}" srcOrd="0" destOrd="0" presId="urn:microsoft.com/office/officeart/2005/8/layout/radial6"/>
    <dgm:cxn modelId="{1EE1695F-DB0A-46A7-96BF-7A6278E5963A}" srcId="{7FCF9589-2E97-4F62-AC1E-9716D5A033A2}" destId="{68E90704-88A3-420B-A2C3-B0A496BF8E83}" srcOrd="7" destOrd="0" parTransId="{464F8225-7111-43CC-BDAB-41500DE7D190}" sibTransId="{49FDB399-2B5E-45A0-893D-B9F70F435EF5}"/>
    <dgm:cxn modelId="{71081E2E-A1BD-4457-A09B-38724654B572}" type="presParOf" srcId="{4FE00CFD-4464-4AB7-B39A-D745AAE22D91}" destId="{E72A34BB-994B-40E4-A697-5D4EA6E8C502}" srcOrd="0" destOrd="0" presId="urn:microsoft.com/office/officeart/2005/8/layout/radial6"/>
    <dgm:cxn modelId="{078A3DC2-0CF1-48F4-A74B-BF6D4C6B1499}" type="presParOf" srcId="{4FE00CFD-4464-4AB7-B39A-D745AAE22D91}" destId="{F3808CE2-764B-4ED8-A47B-82535795B86C}" srcOrd="1" destOrd="0" presId="urn:microsoft.com/office/officeart/2005/8/layout/radial6"/>
    <dgm:cxn modelId="{C645FD09-1A27-461B-B0BE-CCAA7C594A5B}" type="presParOf" srcId="{4FE00CFD-4464-4AB7-B39A-D745AAE22D91}" destId="{C15B031B-092C-4675-B0C0-2AEEA9E84653}" srcOrd="2" destOrd="0" presId="urn:microsoft.com/office/officeart/2005/8/layout/radial6"/>
    <dgm:cxn modelId="{FDAD28F4-ADD2-4BC0-BF87-7749A7E457B6}" type="presParOf" srcId="{4FE00CFD-4464-4AB7-B39A-D745AAE22D91}" destId="{430938A9-4420-428B-ACCC-D8F4123CAE82}" srcOrd="3" destOrd="0" presId="urn:microsoft.com/office/officeart/2005/8/layout/radial6"/>
    <dgm:cxn modelId="{1F98A15C-F77E-4ADD-843E-F8124DE69011}" type="presParOf" srcId="{4FE00CFD-4464-4AB7-B39A-D745AAE22D91}" destId="{D3AB3ADA-320B-4357-8444-5B6EDF26E959}" srcOrd="4" destOrd="0" presId="urn:microsoft.com/office/officeart/2005/8/layout/radial6"/>
    <dgm:cxn modelId="{45B2F347-3A7F-43F0-A5DD-1FCE561A8B42}" type="presParOf" srcId="{4FE00CFD-4464-4AB7-B39A-D745AAE22D91}" destId="{4C8F873A-5F67-4CF7-87C1-A4C6FBC73D71}" srcOrd="5" destOrd="0" presId="urn:microsoft.com/office/officeart/2005/8/layout/radial6"/>
    <dgm:cxn modelId="{38B150F2-2034-41B3-85D9-C4A034EE449A}" type="presParOf" srcId="{4FE00CFD-4464-4AB7-B39A-D745AAE22D91}" destId="{34888945-6E60-431D-9701-8BBABAD5775D}" srcOrd="6" destOrd="0" presId="urn:microsoft.com/office/officeart/2005/8/layout/radial6"/>
    <dgm:cxn modelId="{62D335F0-1F8F-4455-965A-4FFCF5D55663}" type="presParOf" srcId="{4FE00CFD-4464-4AB7-B39A-D745AAE22D91}" destId="{A90E440D-9282-4EFC-9ACE-B2E22542D1C5}" srcOrd="7" destOrd="0" presId="urn:microsoft.com/office/officeart/2005/8/layout/radial6"/>
    <dgm:cxn modelId="{4BA6AF1E-6B57-4093-B2E6-9641DE36B942}" type="presParOf" srcId="{4FE00CFD-4464-4AB7-B39A-D745AAE22D91}" destId="{E0BDB8D9-9431-4369-867A-A31D92E13A0C}" srcOrd="8" destOrd="0" presId="urn:microsoft.com/office/officeart/2005/8/layout/radial6"/>
    <dgm:cxn modelId="{0514B9EE-C7DC-497F-BBEB-CC90729E1196}" type="presParOf" srcId="{4FE00CFD-4464-4AB7-B39A-D745AAE22D91}" destId="{2B408DA7-C0DB-4755-BE24-5E1AE0606947}" srcOrd="9" destOrd="0" presId="urn:microsoft.com/office/officeart/2005/8/layout/radial6"/>
    <dgm:cxn modelId="{52CCC5F6-53CD-4916-B497-81C3163BE018}" type="presParOf" srcId="{4FE00CFD-4464-4AB7-B39A-D745AAE22D91}" destId="{F608899C-8524-4F2C-96E3-F6167CF1CBEE}" srcOrd="10" destOrd="0" presId="urn:microsoft.com/office/officeart/2005/8/layout/radial6"/>
    <dgm:cxn modelId="{55D172A0-9EDC-4696-93A2-FACB30FE13D2}" type="presParOf" srcId="{4FE00CFD-4464-4AB7-B39A-D745AAE22D91}" destId="{BD5673D2-C54A-4302-8C93-2573C5E75819}" srcOrd="11" destOrd="0" presId="urn:microsoft.com/office/officeart/2005/8/layout/radial6"/>
    <dgm:cxn modelId="{F5F56639-24D3-4DCA-AA4E-3C852949D1EB}" type="presParOf" srcId="{4FE00CFD-4464-4AB7-B39A-D745AAE22D91}" destId="{64E4191B-F7AB-48D1-A858-E803C8FCCD8C}" srcOrd="12" destOrd="0" presId="urn:microsoft.com/office/officeart/2005/8/layout/radial6"/>
    <dgm:cxn modelId="{E298490B-BE3B-4B4A-A480-D3E496C1BA73}" type="presParOf" srcId="{4FE00CFD-4464-4AB7-B39A-D745AAE22D91}" destId="{D5C508D7-C451-404F-89CC-70B4699C1645}" srcOrd="13" destOrd="0" presId="urn:microsoft.com/office/officeart/2005/8/layout/radial6"/>
    <dgm:cxn modelId="{9C59B13A-F80E-4051-82F3-5C4A2CF5039B}" type="presParOf" srcId="{4FE00CFD-4464-4AB7-B39A-D745AAE22D91}" destId="{A6203CEB-0FA2-40DB-BDE6-50A850142E9A}" srcOrd="14" destOrd="0" presId="urn:microsoft.com/office/officeart/2005/8/layout/radial6"/>
    <dgm:cxn modelId="{EC40840F-1EEE-41DA-9DCE-0FE85B2B0BAA}" type="presParOf" srcId="{4FE00CFD-4464-4AB7-B39A-D745AAE22D91}" destId="{F6B9DBB0-933A-4C81-BDAB-8C5A9EF72F3F}" srcOrd="15" destOrd="0" presId="urn:microsoft.com/office/officeart/2005/8/layout/radial6"/>
    <dgm:cxn modelId="{BF47D57D-FCD0-40FD-A75A-65C621DC50D3}" type="presParOf" srcId="{4FE00CFD-4464-4AB7-B39A-D745AAE22D91}" destId="{86911E1A-0A16-4A18-9052-950338507F98}" srcOrd="16" destOrd="0" presId="urn:microsoft.com/office/officeart/2005/8/layout/radial6"/>
    <dgm:cxn modelId="{4B664234-8C86-4C71-B713-AF96383C9D6E}" type="presParOf" srcId="{4FE00CFD-4464-4AB7-B39A-D745AAE22D91}" destId="{30ACC61C-3044-47B5-818B-4BBC689FE164}" srcOrd="17" destOrd="0" presId="urn:microsoft.com/office/officeart/2005/8/layout/radial6"/>
    <dgm:cxn modelId="{64B49837-738A-4F1E-9812-6025ABEC7009}" type="presParOf" srcId="{4FE00CFD-4464-4AB7-B39A-D745AAE22D91}" destId="{66A0AEDA-FAC9-478B-9259-2B089DAD1EFB}" srcOrd="18" destOrd="0" presId="urn:microsoft.com/office/officeart/2005/8/layout/radial6"/>
    <dgm:cxn modelId="{88C70D7C-AA46-4AB2-B80A-0D73EDE19D72}" type="presParOf" srcId="{4FE00CFD-4464-4AB7-B39A-D745AAE22D91}" destId="{4ECDB38A-3C47-4426-92D1-80BF4DABBAED}" srcOrd="19" destOrd="0" presId="urn:microsoft.com/office/officeart/2005/8/layout/radial6"/>
    <dgm:cxn modelId="{C2CFA73A-B1F4-44CD-8059-2976E6F65A9A}" type="presParOf" srcId="{4FE00CFD-4464-4AB7-B39A-D745AAE22D91}" destId="{E9C2267A-1D0E-4D3E-BDCC-7B67E77BB190}" srcOrd="20" destOrd="0" presId="urn:microsoft.com/office/officeart/2005/8/layout/radial6"/>
    <dgm:cxn modelId="{8B117BD3-C747-41DC-9002-0A2103C7C8F2}" type="presParOf" srcId="{4FE00CFD-4464-4AB7-B39A-D745AAE22D91}" destId="{FBDA2E3E-BFBF-4623-A45E-930B76C8B699}" srcOrd="21" destOrd="0" presId="urn:microsoft.com/office/officeart/2005/8/layout/radial6"/>
    <dgm:cxn modelId="{F96E41AF-1993-471E-BB9F-044984A708D6}" type="presParOf" srcId="{4FE00CFD-4464-4AB7-B39A-D745AAE22D91}" destId="{6FDC402D-8690-4B7A-9DA1-0A7C7A70275E}" srcOrd="22" destOrd="0" presId="urn:microsoft.com/office/officeart/2005/8/layout/radial6"/>
    <dgm:cxn modelId="{6854610E-607A-45C9-9107-5D8E2CF32982}" type="presParOf" srcId="{4FE00CFD-4464-4AB7-B39A-D745AAE22D91}" destId="{24BDBFC7-0CA2-42CF-8280-8C86D6EC38D9}" srcOrd="23" destOrd="0" presId="urn:microsoft.com/office/officeart/2005/8/layout/radial6"/>
    <dgm:cxn modelId="{96C9C76D-72A6-40CA-A909-85D6CECD2DE2}" type="presParOf" srcId="{4FE00CFD-4464-4AB7-B39A-D745AAE22D91}" destId="{18487453-91B6-4ED0-A3C1-01B02239D67F}"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87453-91B6-4ED0-A3C1-01B02239D67F}">
      <dsp:nvSpPr>
        <dsp:cNvPr id="0" name=""/>
        <dsp:cNvSpPr/>
      </dsp:nvSpPr>
      <dsp:spPr>
        <a:xfrm>
          <a:off x="2343639" y="612547"/>
          <a:ext cx="4894649" cy="4690338"/>
        </a:xfrm>
        <a:prstGeom prst="blockArc">
          <a:avLst>
            <a:gd name="adj1" fmla="val 13809746"/>
            <a:gd name="adj2" fmla="val 16428756"/>
            <a:gd name="adj3" fmla="val 3437"/>
          </a:avLst>
        </a:prstGeom>
        <a:solidFill>
          <a:schemeClr val="accent3">
            <a:hueOff val="-11657509"/>
            <a:satOff val="-696"/>
            <a:lumOff val="862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DA2E3E-BFBF-4623-A45E-930B76C8B699}">
      <dsp:nvSpPr>
        <dsp:cNvPr id="0" name=""/>
        <dsp:cNvSpPr/>
      </dsp:nvSpPr>
      <dsp:spPr>
        <a:xfrm>
          <a:off x="2454450" y="528373"/>
          <a:ext cx="4894649" cy="4690338"/>
        </a:xfrm>
        <a:prstGeom prst="blockArc">
          <a:avLst>
            <a:gd name="adj1" fmla="val 10874199"/>
            <a:gd name="adj2" fmla="val 13588408"/>
            <a:gd name="adj3" fmla="val 3437"/>
          </a:avLst>
        </a:prstGeom>
        <a:solidFill>
          <a:schemeClr val="accent3">
            <a:hueOff val="-9992151"/>
            <a:satOff val="-597"/>
            <a:lumOff val="739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A0AEDA-FAC9-478B-9259-2B089DAD1EFB}">
      <dsp:nvSpPr>
        <dsp:cNvPr id="0" name=""/>
        <dsp:cNvSpPr/>
      </dsp:nvSpPr>
      <dsp:spPr>
        <a:xfrm>
          <a:off x="2454755" y="445924"/>
          <a:ext cx="4894649" cy="4690338"/>
        </a:xfrm>
        <a:prstGeom prst="blockArc">
          <a:avLst>
            <a:gd name="adj1" fmla="val 8012219"/>
            <a:gd name="adj2" fmla="val 10751217"/>
            <a:gd name="adj3" fmla="val 3437"/>
          </a:avLst>
        </a:prstGeom>
        <a:solidFill>
          <a:schemeClr val="accent3">
            <a:hueOff val="-8326793"/>
            <a:satOff val="-497"/>
            <a:lumOff val="61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B9DBB0-933A-4C81-BDAB-8C5A9EF72F3F}">
      <dsp:nvSpPr>
        <dsp:cNvPr id="0" name=""/>
        <dsp:cNvSpPr/>
      </dsp:nvSpPr>
      <dsp:spPr>
        <a:xfrm>
          <a:off x="2240766" y="265985"/>
          <a:ext cx="4894649" cy="4690338"/>
        </a:xfrm>
        <a:prstGeom prst="blockArc">
          <a:avLst>
            <a:gd name="adj1" fmla="val 5060719"/>
            <a:gd name="adj2" fmla="val 7594954"/>
            <a:gd name="adj3" fmla="val 3437"/>
          </a:avLst>
        </a:prstGeom>
        <a:solidFill>
          <a:schemeClr val="accent3">
            <a:hueOff val="-6661434"/>
            <a:satOff val="-398"/>
            <a:lumOff val="49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E4191B-F7AB-48D1-A858-E803C8FCCD8C}">
      <dsp:nvSpPr>
        <dsp:cNvPr id="0" name=""/>
        <dsp:cNvSpPr/>
      </dsp:nvSpPr>
      <dsp:spPr>
        <a:xfrm>
          <a:off x="2745553" y="271557"/>
          <a:ext cx="4894649" cy="4690338"/>
        </a:xfrm>
        <a:prstGeom prst="blockArc">
          <a:avLst>
            <a:gd name="adj1" fmla="val 3191138"/>
            <a:gd name="adj2" fmla="val 5815174"/>
            <a:gd name="adj3" fmla="val 3437"/>
          </a:avLst>
        </a:prstGeom>
        <a:solidFill>
          <a:schemeClr val="accent3">
            <a:hueOff val="-4996076"/>
            <a:satOff val="-298"/>
            <a:lumOff val="369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408DA7-C0DB-4755-BE24-5E1AE0606947}">
      <dsp:nvSpPr>
        <dsp:cNvPr id="0" name=""/>
        <dsp:cNvSpPr/>
      </dsp:nvSpPr>
      <dsp:spPr>
        <a:xfrm>
          <a:off x="2554982" y="430919"/>
          <a:ext cx="4894649" cy="4690338"/>
        </a:xfrm>
        <a:prstGeom prst="blockArc">
          <a:avLst>
            <a:gd name="adj1" fmla="val 18706"/>
            <a:gd name="adj2" fmla="val 2820434"/>
            <a:gd name="adj3" fmla="val 3437"/>
          </a:avLst>
        </a:prstGeom>
        <a:solidFill>
          <a:schemeClr val="accent3">
            <a:hueOff val="-3330717"/>
            <a:satOff val="-199"/>
            <a:lumOff val="24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888945-6E60-431D-9701-8BBABAD5775D}">
      <dsp:nvSpPr>
        <dsp:cNvPr id="0" name=""/>
        <dsp:cNvSpPr/>
      </dsp:nvSpPr>
      <dsp:spPr>
        <a:xfrm>
          <a:off x="2420916" y="309629"/>
          <a:ext cx="4894649" cy="4690338"/>
        </a:xfrm>
        <a:prstGeom prst="blockArc">
          <a:avLst>
            <a:gd name="adj1" fmla="val 19096421"/>
            <a:gd name="adj2" fmla="val 338042"/>
            <a:gd name="adj3" fmla="val 3437"/>
          </a:avLst>
        </a:prstGeom>
        <a:solidFill>
          <a:schemeClr val="accent3">
            <a:hueOff val="-1665359"/>
            <a:satOff val="-99"/>
            <a:lumOff val="123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0938A9-4420-428B-ACCC-D8F4123CAE82}">
      <dsp:nvSpPr>
        <dsp:cNvPr id="0" name=""/>
        <dsp:cNvSpPr/>
      </dsp:nvSpPr>
      <dsp:spPr>
        <a:xfrm>
          <a:off x="2558013" y="552181"/>
          <a:ext cx="4894649" cy="4690338"/>
        </a:xfrm>
        <a:prstGeom prst="blockArc">
          <a:avLst>
            <a:gd name="adj1" fmla="val 15475991"/>
            <a:gd name="adj2" fmla="val 18273717"/>
            <a:gd name="adj3" fmla="val 343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2A34BB-994B-40E4-A697-5D4EA6E8C502}">
      <dsp:nvSpPr>
        <dsp:cNvPr id="0" name=""/>
        <dsp:cNvSpPr/>
      </dsp:nvSpPr>
      <dsp:spPr>
        <a:xfrm>
          <a:off x="3933804" y="1779891"/>
          <a:ext cx="2020836" cy="2104563"/>
        </a:xfrm>
        <a:prstGeom prst="ellipse">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Agencies &amp; Clients</a:t>
          </a:r>
          <a:endParaRPr lang="en-US" sz="2400" kern="1200" dirty="0"/>
        </a:p>
      </dsp:txBody>
      <dsp:txXfrm>
        <a:off x="4229749" y="2088097"/>
        <a:ext cx="1428946" cy="1488151"/>
      </dsp:txXfrm>
    </dsp:sp>
    <dsp:sp modelId="{F3808CE2-764B-4ED8-A47B-82535795B86C}">
      <dsp:nvSpPr>
        <dsp:cNvPr id="0" name=""/>
        <dsp:cNvSpPr/>
      </dsp:nvSpPr>
      <dsp:spPr>
        <a:xfrm>
          <a:off x="4360170" y="112765"/>
          <a:ext cx="1168105" cy="1119346"/>
        </a:xfrm>
        <a:prstGeom prst="ellipse">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baseline="0" dirty="0" smtClean="0"/>
            <a:t>Criminal Remedies</a:t>
          </a:r>
          <a:endParaRPr lang="en-US" sz="1400" kern="1200" baseline="0" dirty="0"/>
        </a:p>
      </dsp:txBody>
      <dsp:txXfrm>
        <a:off x="4531235" y="276689"/>
        <a:ext cx="825975" cy="791498"/>
      </dsp:txXfrm>
    </dsp:sp>
    <dsp:sp modelId="{D3AB3ADA-320B-4357-8444-5B6EDF26E959}">
      <dsp:nvSpPr>
        <dsp:cNvPr id="0" name=""/>
        <dsp:cNvSpPr/>
      </dsp:nvSpPr>
      <dsp:spPr>
        <a:xfrm>
          <a:off x="6093947" y="432848"/>
          <a:ext cx="1279323" cy="1190883"/>
        </a:xfrm>
        <a:prstGeom prst="ellipse">
          <a:avLst/>
        </a:prstGeom>
        <a:solidFill>
          <a:schemeClr val="accent3">
            <a:hueOff val="-1665359"/>
            <a:satOff val="-99"/>
            <a:lumOff val="1232"/>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00075">
            <a:lnSpc>
              <a:spcPct val="90000"/>
            </a:lnSpc>
            <a:spcBef>
              <a:spcPct val="0"/>
            </a:spcBef>
            <a:spcAft>
              <a:spcPct val="35000"/>
            </a:spcAft>
          </a:pPr>
          <a:r>
            <a:rPr lang="en-US" sz="1350" kern="1200" baseline="0" dirty="0" smtClean="0"/>
            <a:t>Civil (Conserve + Referral)</a:t>
          </a:r>
          <a:endParaRPr lang="en-US" sz="1350" kern="1200" baseline="0" dirty="0"/>
        </a:p>
      </dsp:txBody>
      <dsp:txXfrm>
        <a:off x="6281300" y="607249"/>
        <a:ext cx="904617" cy="842081"/>
      </dsp:txXfrm>
    </dsp:sp>
    <dsp:sp modelId="{A90E440D-9282-4EFC-9ACE-B2E22542D1C5}">
      <dsp:nvSpPr>
        <dsp:cNvPr id="0" name=""/>
        <dsp:cNvSpPr/>
      </dsp:nvSpPr>
      <dsp:spPr>
        <a:xfrm>
          <a:off x="6700689" y="2162624"/>
          <a:ext cx="1212912" cy="1252011"/>
        </a:xfrm>
        <a:prstGeom prst="ellipse">
          <a:avLst/>
        </a:prstGeom>
        <a:solidFill>
          <a:schemeClr val="accent3">
            <a:hueOff val="-3330717"/>
            <a:satOff val="-199"/>
            <a:lumOff val="246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baseline="0" dirty="0" smtClean="0"/>
            <a:t>Enhancing Safety</a:t>
          </a:r>
          <a:endParaRPr lang="en-US" sz="1400" kern="1200" baseline="0" dirty="0"/>
        </a:p>
      </dsp:txBody>
      <dsp:txXfrm>
        <a:off x="6878316" y="2345977"/>
        <a:ext cx="857658" cy="885305"/>
      </dsp:txXfrm>
    </dsp:sp>
    <dsp:sp modelId="{F608899C-8524-4F2C-96E3-F6167CF1CBEE}">
      <dsp:nvSpPr>
        <dsp:cNvPr id="0" name=""/>
        <dsp:cNvSpPr/>
      </dsp:nvSpPr>
      <dsp:spPr>
        <a:xfrm>
          <a:off x="6003673" y="3860797"/>
          <a:ext cx="1140681" cy="1202334"/>
        </a:xfrm>
        <a:prstGeom prst="ellipse">
          <a:avLst/>
        </a:prstGeom>
        <a:solidFill>
          <a:schemeClr val="accent3">
            <a:hueOff val="-4996076"/>
            <a:satOff val="-298"/>
            <a:lumOff val="3697"/>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baseline="0" dirty="0" smtClean="0"/>
            <a:t>Psych Services</a:t>
          </a:r>
          <a:endParaRPr lang="en-US" sz="1400" kern="1200" baseline="0" dirty="0"/>
        </a:p>
      </dsp:txBody>
      <dsp:txXfrm>
        <a:off x="6170722" y="4036875"/>
        <a:ext cx="806583" cy="850178"/>
      </dsp:txXfrm>
    </dsp:sp>
    <dsp:sp modelId="{D5C508D7-C451-404F-89CC-70B4699C1645}">
      <dsp:nvSpPr>
        <dsp:cNvPr id="0" name=""/>
        <dsp:cNvSpPr/>
      </dsp:nvSpPr>
      <dsp:spPr>
        <a:xfrm>
          <a:off x="4326157" y="4276343"/>
          <a:ext cx="1178078" cy="1256936"/>
        </a:xfrm>
        <a:prstGeom prst="ellipse">
          <a:avLst/>
        </a:prstGeom>
        <a:solidFill>
          <a:schemeClr val="accent3">
            <a:hueOff val="-6661434"/>
            <a:satOff val="-398"/>
            <a:lumOff val="493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baseline="0" dirty="0" smtClean="0"/>
            <a:t>Medical</a:t>
          </a:r>
          <a:endParaRPr lang="en-US" sz="1400" kern="1200" baseline="0" dirty="0"/>
        </a:p>
      </dsp:txBody>
      <dsp:txXfrm>
        <a:off x="4498683" y="4460417"/>
        <a:ext cx="833026" cy="888788"/>
      </dsp:txXfrm>
    </dsp:sp>
    <dsp:sp modelId="{86911E1A-0A16-4A18-9052-950338507F98}">
      <dsp:nvSpPr>
        <dsp:cNvPr id="0" name=""/>
        <dsp:cNvSpPr/>
      </dsp:nvSpPr>
      <dsp:spPr>
        <a:xfrm>
          <a:off x="2706223" y="3869942"/>
          <a:ext cx="1216416" cy="1184044"/>
        </a:xfrm>
        <a:prstGeom prst="ellipse">
          <a:avLst/>
        </a:prstGeom>
        <a:solidFill>
          <a:schemeClr val="accent3">
            <a:hueOff val="-8326793"/>
            <a:satOff val="-497"/>
            <a:lumOff val="6162"/>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baseline="0" dirty="0" smtClean="0"/>
            <a:t>Expert Recommendations</a:t>
          </a:r>
          <a:endParaRPr lang="en-US" sz="1400" kern="1200" baseline="0" dirty="0"/>
        </a:p>
      </dsp:txBody>
      <dsp:txXfrm>
        <a:off x="2884363" y="4043341"/>
        <a:ext cx="860136" cy="837246"/>
      </dsp:txXfrm>
    </dsp:sp>
    <dsp:sp modelId="{4ECDB38A-3C47-4426-92D1-80BF4DABBAED}">
      <dsp:nvSpPr>
        <dsp:cNvPr id="0" name=""/>
        <dsp:cNvSpPr/>
      </dsp:nvSpPr>
      <dsp:spPr>
        <a:xfrm>
          <a:off x="2041499" y="2242114"/>
          <a:ext cx="1111880" cy="1163370"/>
        </a:xfrm>
        <a:prstGeom prst="ellipse">
          <a:avLst/>
        </a:prstGeom>
        <a:solidFill>
          <a:schemeClr val="accent3">
            <a:hueOff val="-9992151"/>
            <a:satOff val="-597"/>
            <a:lumOff val="739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baseline="0" dirty="0" smtClean="0"/>
            <a:t>Expert Witness</a:t>
          </a:r>
          <a:endParaRPr lang="en-US" sz="1400" kern="1200" baseline="0" dirty="0"/>
        </a:p>
      </dsp:txBody>
      <dsp:txXfrm>
        <a:off x="2204330" y="2412486"/>
        <a:ext cx="786218" cy="822626"/>
      </dsp:txXfrm>
    </dsp:sp>
    <dsp:sp modelId="{6FDC402D-8690-4B7A-9DA1-0A7C7A70275E}">
      <dsp:nvSpPr>
        <dsp:cNvPr id="0" name=""/>
        <dsp:cNvSpPr/>
      </dsp:nvSpPr>
      <dsp:spPr>
        <a:xfrm>
          <a:off x="2706223" y="595847"/>
          <a:ext cx="1216416" cy="1213069"/>
        </a:xfrm>
        <a:prstGeom prst="ellipse">
          <a:avLst/>
        </a:prstGeom>
        <a:solidFill>
          <a:schemeClr val="accent3">
            <a:hueOff val="-11657509"/>
            <a:satOff val="-696"/>
            <a:lumOff val="8627"/>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baseline="0" dirty="0" smtClean="0"/>
            <a:t>Outreach &amp; Education</a:t>
          </a:r>
          <a:endParaRPr lang="en-US" sz="1400" kern="1200" baseline="0" dirty="0"/>
        </a:p>
      </dsp:txBody>
      <dsp:txXfrm>
        <a:off x="2884363" y="773497"/>
        <a:ext cx="860136" cy="85776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8/1/14</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8/1/14</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cs typeface="Arial" pitchFamily="34" charset="0"/>
              </a:rPr>
              <a:t>NOTE: </a:t>
            </a:r>
            <a:r>
              <a:rPr lang="en-US" sz="1200" dirty="0" smtClean="0">
                <a:cs typeface="Arial" pitchFamily="34" charset="0"/>
              </a:rPr>
              <a:t>Want a different image </a:t>
            </a:r>
            <a:r>
              <a:rPr lang="en-US" sz="1200" dirty="0">
                <a:cs typeface="Arial" pitchFamily="34" charset="0"/>
              </a:rPr>
              <a:t>on this </a:t>
            </a:r>
            <a:r>
              <a:rPr lang="en-US" sz="1200" dirty="0" smtClean="0">
                <a:cs typeface="Arial" pitchFamily="34" charset="0"/>
              </a:rPr>
              <a:t>slide? Select </a:t>
            </a:r>
            <a:r>
              <a:rPr lang="en-US" sz="1200" dirty="0">
                <a:cs typeface="Arial" pitchFamily="34" charset="0"/>
              </a:rPr>
              <a:t>the picture and delete it. </a:t>
            </a:r>
            <a:r>
              <a:rPr lang="en-US" sz="1200" dirty="0" smtClean="0">
                <a:cs typeface="Arial" pitchFamily="34" charset="0"/>
              </a:rPr>
              <a:t>Now </a:t>
            </a:r>
            <a:r>
              <a:rPr lang="en-US" sz="1200" dirty="0">
                <a:cs typeface="Arial" pitchFamily="34" charset="0"/>
              </a:rPr>
              <a:t>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dirty="0"/>
          </a:p>
        </p:txBody>
      </p:sp>
    </p:spTree>
    <p:extLst>
      <p:ext uri="{BB962C8B-B14F-4D97-AF65-F5344CB8AC3E}">
        <p14:creationId xmlns:p14="http://schemas.microsoft.com/office/powerpoint/2010/main" val="2205551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a:t>27</a:t>
            </a:fld>
            <a:endParaRPr lang="en-US" dirty="0"/>
          </a:p>
        </p:txBody>
      </p:sp>
    </p:spTree>
    <p:extLst>
      <p:ext uri="{BB962C8B-B14F-4D97-AF65-F5344CB8AC3E}">
        <p14:creationId xmlns:p14="http://schemas.microsoft.com/office/powerpoint/2010/main" val="2750091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a:t>30</a:t>
            </a:fld>
            <a:endParaRPr lang="en-US" dirty="0"/>
          </a:p>
        </p:txBody>
      </p:sp>
    </p:spTree>
    <p:extLst>
      <p:ext uri="{BB962C8B-B14F-4D97-AF65-F5344CB8AC3E}">
        <p14:creationId xmlns:p14="http://schemas.microsoft.com/office/powerpoint/2010/main" val="2498514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a:t>2</a:t>
            </a:fld>
            <a:endParaRPr lang="en-US" dirty="0"/>
          </a:p>
        </p:txBody>
      </p:sp>
    </p:spTree>
    <p:extLst>
      <p:ext uri="{BB962C8B-B14F-4D97-AF65-F5344CB8AC3E}">
        <p14:creationId xmlns:p14="http://schemas.microsoft.com/office/powerpoint/2010/main" val="379680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r>
              <a:rPr lang="en-US" altLang="en-US" dirty="0" smtClean="0"/>
              <a:t>Jill</a:t>
            </a:r>
          </a:p>
          <a:p>
            <a:endParaRPr lang="en-US" altLang="en-US" dirty="0" smtClean="0"/>
          </a:p>
        </p:txBody>
      </p:sp>
    </p:spTree>
    <p:extLst>
      <p:ext uri="{BB962C8B-B14F-4D97-AF65-F5344CB8AC3E}">
        <p14:creationId xmlns:p14="http://schemas.microsoft.com/office/powerpoint/2010/main" val="466514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would like to talk about types of elder abuse teams across the county, this slide can be used to provide a brief summary of the various types of teams.  If you want to engage in a more detailed discussion of these categories of teams, the next 3 slides provide more information about these types of teams.</a:t>
            </a:r>
            <a:endParaRPr lang="en-US" dirty="0"/>
          </a:p>
        </p:txBody>
      </p:sp>
      <p:sp>
        <p:nvSpPr>
          <p:cNvPr id="4" name="Slide Number Placeholder 3"/>
          <p:cNvSpPr>
            <a:spLocks noGrp="1"/>
          </p:cNvSpPr>
          <p:nvPr>
            <p:ph type="sldNum" sz="quarter" idx="10"/>
          </p:nvPr>
        </p:nvSpPr>
        <p:spPr/>
        <p:txBody>
          <a:bodyPr/>
          <a:lstStyle/>
          <a:p>
            <a:fld id="{BBD13134-CAEE-4FA7-BB1A-AAA656018AB8}" type="slidenum">
              <a:rPr lang="en-US" smtClean="0"/>
              <a:t>4</a:t>
            </a:fld>
            <a:endParaRPr lang="en-US" dirty="0"/>
          </a:p>
        </p:txBody>
      </p:sp>
    </p:spTree>
    <p:extLst>
      <p:ext uri="{BB962C8B-B14F-4D97-AF65-F5344CB8AC3E}">
        <p14:creationId xmlns:p14="http://schemas.microsoft.com/office/powerpoint/2010/main" val="2212201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ways to collaborate. Efforts</a:t>
            </a:r>
            <a:r>
              <a:rPr lang="en-US" baseline="0" dirty="0" smtClean="0"/>
              <a:t> can be formal or informal or can move from one to the other. Examples of informal collaborations include</a:t>
            </a:r>
            <a:r>
              <a:rPr lang="en-US" dirty="0" smtClean="0"/>
              <a:t> t</a:t>
            </a:r>
            <a:r>
              <a:rPr lang="en-US" baseline="0" dirty="0" smtClean="0"/>
              <a:t>wo or more professionals from different disciplines agreeing to work together to develop a case plan, create a brochure, or train one another (cross training). </a:t>
            </a:r>
          </a:p>
          <a:p>
            <a:endParaRPr lang="en-US" baseline="0" dirty="0" smtClean="0"/>
          </a:p>
          <a:p>
            <a:r>
              <a:rPr lang="en-US" baseline="0" dirty="0" smtClean="0"/>
              <a:t>Formal teams typically have leaders, memoranda of understanding, standing members, and rules and procedures. Examples include community coordinating councils and task forces.</a:t>
            </a:r>
          </a:p>
          <a:p>
            <a:endParaRPr lang="en-US" baseline="0" dirty="0" smtClean="0"/>
          </a:p>
          <a:p>
            <a:r>
              <a:rPr lang="en-US" baseline="0" dirty="0" smtClean="0"/>
              <a:t>Neither structure is better than the other and both can be effective methods for accomplishing the agreed-upon work.</a:t>
            </a:r>
            <a:endParaRPr lang="en-US" dirty="0"/>
          </a:p>
        </p:txBody>
      </p:sp>
      <p:sp>
        <p:nvSpPr>
          <p:cNvPr id="4" name="Slide Number Placeholder 3"/>
          <p:cNvSpPr>
            <a:spLocks noGrp="1"/>
          </p:cNvSpPr>
          <p:nvPr>
            <p:ph type="sldNum" sz="quarter" idx="10"/>
          </p:nvPr>
        </p:nvSpPr>
        <p:spPr/>
        <p:txBody>
          <a:bodyPr/>
          <a:lstStyle/>
          <a:p>
            <a:fld id="{BBD13134-CAEE-4FA7-BB1A-AAA656018AB8}" type="slidenum">
              <a:rPr lang="en-US" smtClean="0"/>
              <a:t>5</a:t>
            </a:fld>
            <a:endParaRPr lang="en-US" dirty="0"/>
          </a:p>
        </p:txBody>
      </p:sp>
    </p:spTree>
    <p:extLst>
      <p:ext uri="{BB962C8B-B14F-4D97-AF65-F5344CB8AC3E}">
        <p14:creationId xmlns:p14="http://schemas.microsoft.com/office/powerpoint/2010/main" val="615816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r>
              <a:rPr lang="en-US" altLang="en-US" dirty="0" smtClean="0"/>
              <a:t>Jill</a:t>
            </a:r>
          </a:p>
        </p:txBody>
      </p:sp>
    </p:spTree>
    <p:extLst>
      <p:ext uri="{BB962C8B-B14F-4D97-AF65-F5344CB8AC3E}">
        <p14:creationId xmlns:p14="http://schemas.microsoft.com/office/powerpoint/2010/main" val="432593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13134-CAEE-4FA7-BB1A-AAA656018AB8}" type="slidenum">
              <a:rPr lang="en-US" smtClean="0"/>
              <a:t>24</a:t>
            </a:fld>
            <a:endParaRPr lang="en-US" dirty="0"/>
          </a:p>
        </p:txBody>
      </p:sp>
    </p:spTree>
    <p:extLst>
      <p:ext uri="{BB962C8B-B14F-4D97-AF65-F5344CB8AC3E}">
        <p14:creationId xmlns:p14="http://schemas.microsoft.com/office/powerpoint/2010/main" val="3479627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13134-CAEE-4FA7-BB1A-AAA656018AB8}" type="slidenum">
              <a:rPr lang="en-US" smtClean="0"/>
              <a:t>25</a:t>
            </a:fld>
            <a:endParaRPr lang="en-US" dirty="0"/>
          </a:p>
        </p:txBody>
      </p:sp>
    </p:spTree>
    <p:extLst>
      <p:ext uri="{BB962C8B-B14F-4D97-AF65-F5344CB8AC3E}">
        <p14:creationId xmlns:p14="http://schemas.microsoft.com/office/powerpoint/2010/main" val="799052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13134-CAEE-4FA7-BB1A-AAA656018AB8}" type="slidenum">
              <a:rPr lang="en-US" smtClean="0"/>
              <a:t>26</a:t>
            </a:fld>
            <a:endParaRPr lang="en-US" dirty="0"/>
          </a:p>
        </p:txBody>
      </p:sp>
    </p:spTree>
    <p:extLst>
      <p:ext uri="{BB962C8B-B14F-4D97-AF65-F5344CB8AC3E}">
        <p14:creationId xmlns:p14="http://schemas.microsoft.com/office/powerpoint/2010/main" val="1335568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a:t>Click to edit Master title style</a:t>
            </a: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
        <p:nvSpPr>
          <p:cNvPr id="4" name="Date Placeholder 3"/>
          <p:cNvSpPr>
            <a:spLocks noGrp="1"/>
          </p:cNvSpPr>
          <p:nvPr>
            <p:ph type="dt" sz="half" idx="10"/>
          </p:nvPr>
        </p:nvSpPr>
        <p:spPr/>
        <p:txBody>
          <a:bodyPr/>
          <a:lstStyle/>
          <a:p>
            <a:fld id="{402B9795-92DC-40DC-A1CA-9A4B349D7824}" type="datetimeFigureOut">
              <a:rPr lang="en-US" smtClean="0"/>
              <a:t>8/1/14</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pic>
        <p:nvPicPr>
          <p:cNvPr id="11" name="Picture 10"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a:t>Click to edit Master title style</a:t>
            </a: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8/1/14</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8/1/14</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a:t>Click to edit Master title style</a:t>
            </a: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8/1/14</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8/1/14</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a:t>Click to edit Master title style</a:t>
            </a: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pic>
        <p:nvPicPr>
          <p:cNvPr id="10" name="Picture 9"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endParaRPr dirty="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a:t>Click to edit Master title style</a:t>
            </a: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8/1/14</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pic>
        <p:nvPicPr>
          <p:cNvPr id="7" name="Picture 6" title="Ribbon tab"/>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402B9795-92DC-40DC-A1CA-9A4B349D7824}" type="datetimeFigureOut">
              <a:rPr lang="en-US" smtClean="0"/>
              <a:t>8/1/14</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402B9795-92DC-40DC-A1CA-9A4B349D7824}" type="datetimeFigureOut">
              <a:rPr lang="en-US" smtClean="0"/>
              <a:t>8/1/14</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402B9795-92DC-40DC-A1CA-9A4B349D7824}" type="datetimeFigureOut">
              <a:rPr lang="en-US" smtClean="0"/>
              <a:t>8/1/14</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8/1/14</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a:t>Click to edit Master title style</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8/1/14</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a:t>Click to edit Master title style</a:t>
            </a: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n-US" smtClean="0"/>
              <a:pPr/>
              <a:t>8/1/14</a:t>
            </a:fld>
            <a:endParaRPr dirty="0"/>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dirty="0"/>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dirty="0"/>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microsoft.com/office/2007/relationships/hdphoto" Target="../media/hdphoto4.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oaging.org/File%20Library/Abuse/CivilCriminalResourceGuide_0512.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enteronelderabuse.org/368ElderAbuseCA.asp" TargetMode="Externa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3" Type="http://schemas.openxmlformats.org/officeDocument/2006/relationships/hyperlink" Target="http://www.ncea.aoa.gov/Stop_Abuse/Teams" TargetMode="External"/><Relationship Id="rId4" Type="http://schemas.openxmlformats.org/officeDocument/2006/relationships/hyperlink" Target="http://www.ncall.us/community/collaboration" TargetMode="External"/><Relationship Id="rId5" Type="http://schemas.openxmlformats.org/officeDocument/2006/relationships/hyperlink" Target="http://www.preventelderabuse.org/coalitions"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lderabuseforensiccenter.com/" TargetMode="External"/><Relationship Id="rId4" Type="http://schemas.openxmlformats.org/officeDocument/2006/relationships/hyperlink" Target="http://www.lacelderabuse.org/" TargetMode="External"/><Relationship Id="rId5" Type="http://schemas.openxmlformats.org/officeDocument/2006/relationships/hyperlink" Target="http://www.sandiego.gov/sandiegofamilyjusticecenter/services" TargetMode="External"/><Relationship Id="rId6" Type="http://schemas.openxmlformats.org/officeDocument/2006/relationships/hyperlink" Target="http://www.uth.tmc.edu/schools/med/imed/divisions/geriatrics/team-institute.html" TargetMode="External"/><Relationship Id="rId7" Type="http://schemas.openxmlformats.org/officeDocument/2006/relationships/hyperlink" Target="http://nyceac.com/" TargetMode="External"/><Relationship Id="rId8" Type="http://schemas.openxmlformats.org/officeDocument/2006/relationships/hyperlink" Target="http://www.elderjusticehonolulu.com/" TargetMode="External"/><Relationship Id="rId1" Type="http://schemas.openxmlformats.org/officeDocument/2006/relationships/slideLayout" Target="../slideLayouts/slideLayout2.xml"/><Relationship Id="rId2" Type="http://schemas.openxmlformats.org/officeDocument/2006/relationships/hyperlink" Target="http://www.sfeafc.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38125" y="2292094"/>
            <a:ext cx="6600825" cy="2219691"/>
          </a:xfrm>
        </p:spPr>
        <p:txBody>
          <a:bodyPr anchor="ctr"/>
          <a:lstStyle/>
          <a:p>
            <a:r>
              <a:rPr lang="en-US" dirty="0" smtClean="0"/>
              <a:t>Multidisciplinary Teams</a:t>
            </a:r>
            <a:endParaRPr lang="en-US" dirty="0"/>
          </a:p>
        </p:txBody>
      </p:sp>
      <p:sp>
        <p:nvSpPr>
          <p:cNvPr id="7" name="Subtitle 6"/>
          <p:cNvSpPr>
            <a:spLocks noGrp="1"/>
          </p:cNvSpPr>
          <p:nvPr>
            <p:ph type="subTitle" idx="1"/>
          </p:nvPr>
        </p:nvSpPr>
        <p:spPr>
          <a:xfrm>
            <a:off x="238124" y="4048125"/>
            <a:ext cx="6600825" cy="2428875"/>
          </a:xfrm>
        </p:spPr>
        <p:txBody>
          <a:bodyPr>
            <a:normAutofit/>
          </a:bodyPr>
          <a:lstStyle/>
          <a:p>
            <a:r>
              <a:rPr lang="en-US" dirty="0" smtClean="0"/>
              <a:t>Lessons from the Field</a:t>
            </a:r>
          </a:p>
          <a:p>
            <a:endParaRPr lang="en-US" dirty="0"/>
          </a:p>
          <a:p>
            <a:r>
              <a:rPr lang="en-US" dirty="0" smtClean="0"/>
              <a:t>Presented by: Talitha Guinn, National Center on Elder </a:t>
            </a:r>
            <a:r>
              <a:rPr lang="en-US" dirty="0" smtClean="0"/>
              <a:t>Abuse Email: </a:t>
            </a:r>
            <a:r>
              <a:rPr lang="en-US" dirty="0" err="1" smtClean="0"/>
              <a:t>tguinn@gmail.com</a:t>
            </a:r>
            <a:endParaRPr lang="en-US" dirty="0" smtClean="0"/>
          </a:p>
          <a:p>
            <a:r>
              <a:rPr lang="en-US" dirty="0" smtClean="0"/>
              <a:t>LinkedIn: https</a:t>
            </a:r>
            <a:r>
              <a:rPr lang="en-US" dirty="0"/>
              <a:t>://</a:t>
            </a:r>
            <a:r>
              <a:rPr lang="en-US" dirty="0" err="1"/>
              <a:t>www.linkedin.com</a:t>
            </a:r>
            <a:r>
              <a:rPr lang="en-US" dirty="0"/>
              <a:t>/pub/</a:t>
            </a:r>
            <a:r>
              <a:rPr lang="en-US" dirty="0" err="1"/>
              <a:t>talitha-guinn</a:t>
            </a:r>
            <a:r>
              <a:rPr lang="en-US" dirty="0"/>
              <a:t>/23/9b/3ba</a:t>
            </a:r>
            <a:endParaRPr lang="en-US" dirty="0" smtClean="0"/>
          </a:p>
          <a:p>
            <a:endParaRPr lang="en-US" dirty="0"/>
          </a:p>
        </p:txBody>
      </p:sp>
      <p:pic>
        <p:nvPicPr>
          <p:cNvPr id="4" name="Picture Placeholder 3" descr="Open book on table, blurred shelves of books in background" title="Sample Picture"/>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1063" y="1310656"/>
            <a:ext cx="5222073" cy="4208603"/>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a:t>
            </a:r>
            <a:endParaRPr lang="en-US" dirty="0"/>
          </a:p>
        </p:txBody>
      </p:sp>
      <p:sp>
        <p:nvSpPr>
          <p:cNvPr id="3" name="Content Placeholder 2"/>
          <p:cNvSpPr>
            <a:spLocks noGrp="1"/>
          </p:cNvSpPr>
          <p:nvPr>
            <p:ph idx="1"/>
          </p:nvPr>
        </p:nvSpPr>
        <p:spPr/>
        <p:txBody>
          <a:bodyPr/>
          <a:lstStyle/>
          <a:p>
            <a:r>
              <a:rPr lang="en-US" dirty="0"/>
              <a:t>Forensic Review meetings – Formal case consultation by our multi-disciplinary team of professionals</a:t>
            </a:r>
          </a:p>
          <a:p>
            <a:r>
              <a:rPr lang="en-US" dirty="0"/>
              <a:t>Coordinated Homevisits – Two or more participating FC team members go to the client’s home together i.e. Police and an APS social worker, Geriatrician and Geropsychologist</a:t>
            </a:r>
          </a:p>
          <a:p>
            <a:r>
              <a:rPr lang="en-US" dirty="0" smtClean="0"/>
              <a:t>Medical evaluations – Geriatrician evaluates medical/mental status at the request of the team </a:t>
            </a:r>
          </a:p>
          <a:p>
            <a:endParaRPr lang="en-US" dirty="0"/>
          </a:p>
        </p:txBody>
      </p:sp>
      <p:pic>
        <p:nvPicPr>
          <p:cNvPr id="4" name="Picture 9" descr="IMG_0839"/>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113782" y="4261075"/>
            <a:ext cx="2971800" cy="2454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61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Continued</a:t>
            </a:r>
            <a:endParaRPr lang="en-US" dirty="0"/>
          </a:p>
        </p:txBody>
      </p:sp>
      <p:sp>
        <p:nvSpPr>
          <p:cNvPr id="3" name="Content Placeholder 2"/>
          <p:cNvSpPr>
            <a:spLocks noGrp="1"/>
          </p:cNvSpPr>
          <p:nvPr>
            <p:ph idx="1"/>
          </p:nvPr>
        </p:nvSpPr>
        <p:spPr/>
        <p:txBody>
          <a:bodyPr/>
          <a:lstStyle/>
          <a:p>
            <a:r>
              <a:rPr lang="en-US" dirty="0"/>
              <a:t>Medical record review – Geriatrician reviews to determine medical status/standard of care inquiries</a:t>
            </a:r>
          </a:p>
          <a:p>
            <a:r>
              <a:rPr lang="en-US" dirty="0"/>
              <a:t>Psychological/Neuropsychological Assessments – Geropsychologist conducts per request of the </a:t>
            </a:r>
            <a:r>
              <a:rPr lang="en-US" dirty="0" smtClean="0"/>
              <a:t>team</a:t>
            </a:r>
          </a:p>
          <a:p>
            <a:r>
              <a:rPr lang="en-US" dirty="0"/>
              <a:t>SFPD – Office Hours at APS</a:t>
            </a:r>
          </a:p>
          <a:p>
            <a:r>
              <a:rPr lang="en-US" dirty="0"/>
              <a:t>Collaboration with community partners and city agencies on elder abuse public awareness campaigns, education to professionals, and protocol.</a:t>
            </a:r>
          </a:p>
          <a:p>
            <a:endParaRPr lang="en-US" dirty="0" smtClean="0"/>
          </a:p>
          <a:p>
            <a:endParaRPr lang="en-US" dirty="0"/>
          </a:p>
        </p:txBody>
      </p:sp>
      <p:pic>
        <p:nvPicPr>
          <p:cNvPr id="5" name="Picture 9" descr="IMG_0839"/>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113782" y="4261075"/>
            <a:ext cx="2971800" cy="2454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06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Forensic Review Meetings</a:t>
            </a:r>
            <a:endParaRPr lang="en-US" dirty="0"/>
          </a:p>
        </p:txBody>
      </p:sp>
      <p:sp>
        <p:nvSpPr>
          <p:cNvPr id="3" name="Content Placeholder 2"/>
          <p:cNvSpPr>
            <a:spLocks noGrp="1"/>
          </p:cNvSpPr>
          <p:nvPr>
            <p:ph idx="1"/>
          </p:nvPr>
        </p:nvSpPr>
        <p:spPr>
          <a:xfrm>
            <a:off x="1104900" y="1600199"/>
            <a:ext cx="9982200" cy="4873171"/>
          </a:xfrm>
        </p:spPr>
        <p:txBody>
          <a:bodyPr>
            <a:normAutofit/>
          </a:bodyPr>
          <a:lstStyle/>
          <a:p>
            <a:r>
              <a:rPr lang="en-US" dirty="0"/>
              <a:t>Weekly 90 min. meetings at APS office 2-3 times a month</a:t>
            </a:r>
          </a:p>
          <a:p>
            <a:pPr lvl="1"/>
            <a:r>
              <a:rPr lang="en-US" dirty="0"/>
              <a:t>Discuss ~2 new cases and 3 follow up cases on average</a:t>
            </a:r>
          </a:p>
          <a:p>
            <a:r>
              <a:rPr lang="en-US" dirty="0"/>
              <a:t>Referrals of cases from any partner agency </a:t>
            </a:r>
          </a:p>
          <a:p>
            <a:pPr lvl="1"/>
            <a:r>
              <a:rPr lang="en-US" dirty="0"/>
              <a:t>Most initially from APS</a:t>
            </a:r>
          </a:p>
          <a:p>
            <a:r>
              <a:rPr lang="en-US" dirty="0"/>
              <a:t>Case Consultation</a:t>
            </a:r>
          </a:p>
          <a:p>
            <a:pPr lvl="1"/>
            <a:r>
              <a:rPr lang="en-US" dirty="0"/>
              <a:t>Examine case from a multidisciplinary perspective</a:t>
            </a:r>
          </a:p>
          <a:p>
            <a:pPr lvl="1"/>
            <a:r>
              <a:rPr lang="en-US" dirty="0"/>
              <a:t>Is this a crime? If so, what is needed for a successful prosecution?</a:t>
            </a:r>
          </a:p>
          <a:p>
            <a:pPr lvl="1"/>
            <a:r>
              <a:rPr lang="en-US" dirty="0"/>
              <a:t>What are our goals? </a:t>
            </a:r>
            <a:r>
              <a:rPr lang="en-US" dirty="0" smtClean="0"/>
              <a:t>Safety; Harm Reduction; Prosecution; Referral </a:t>
            </a:r>
            <a:r>
              <a:rPr lang="en-US" dirty="0"/>
              <a:t>to other agencies</a:t>
            </a:r>
          </a:p>
          <a:p>
            <a:r>
              <a:rPr lang="en-US" dirty="0"/>
              <a:t>Discuss protocols, policy, and other “business</a:t>
            </a:r>
            <a:r>
              <a:rPr lang="en-US" dirty="0" smtClean="0"/>
              <a:t>”</a:t>
            </a:r>
            <a:endParaRPr lang="en-US"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7172157" y="4557252"/>
            <a:ext cx="3954283" cy="2343155"/>
          </a:xfrm>
          <a:prstGeom prst="rect">
            <a:avLst/>
          </a:prstGeom>
        </p:spPr>
      </p:pic>
    </p:spTree>
    <p:extLst>
      <p:ext uri="{BB962C8B-B14F-4D97-AF65-F5344CB8AC3E}">
        <p14:creationId xmlns:p14="http://schemas.microsoft.com/office/powerpoint/2010/main" val="322821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4900" y="391886"/>
            <a:ext cx="9980682" cy="694191"/>
          </a:xfrm>
        </p:spPr>
        <p:txBody>
          <a:bodyPr/>
          <a:lstStyle/>
          <a:p>
            <a:r>
              <a:rPr lang="en-US" dirty="0"/>
              <a:t>Forensic Center Collaborative Interventions</a:t>
            </a:r>
          </a:p>
        </p:txBody>
      </p:sp>
      <p:graphicFrame>
        <p:nvGraphicFramePr>
          <p:cNvPr id="5" name="Diagram 4"/>
          <p:cNvGraphicFramePr/>
          <p:nvPr>
            <p:extLst>
              <p:ext uri="{D42A27DB-BD31-4B8C-83A1-F6EECF244321}">
                <p14:modId xmlns:p14="http://schemas.microsoft.com/office/powerpoint/2010/main" val="3344873056"/>
              </p:ext>
            </p:extLst>
          </p:nvPr>
        </p:nvGraphicFramePr>
        <p:xfrm>
          <a:off x="1146618" y="1233718"/>
          <a:ext cx="9938962" cy="5733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553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 Ms. A</a:t>
            </a:r>
            <a:endParaRPr lang="en-US" dirty="0"/>
          </a:p>
        </p:txBody>
      </p:sp>
      <p:sp>
        <p:nvSpPr>
          <p:cNvPr id="3" name="Content Placeholder 2"/>
          <p:cNvSpPr>
            <a:spLocks noGrp="1"/>
          </p:cNvSpPr>
          <p:nvPr>
            <p:ph idx="1"/>
          </p:nvPr>
        </p:nvSpPr>
        <p:spPr>
          <a:xfrm>
            <a:off x="1104900" y="1600200"/>
            <a:ext cx="7535863" cy="4572000"/>
          </a:xfrm>
        </p:spPr>
        <p:txBody>
          <a:bodyPr/>
          <a:lstStyle/>
          <a:p>
            <a:r>
              <a:rPr lang="en-US" dirty="0"/>
              <a:t>Reported to APS by bank after a reverse mortgage paperwork submitted with a non-relative co-signer.</a:t>
            </a:r>
          </a:p>
          <a:p>
            <a:r>
              <a:rPr lang="en-US" dirty="0"/>
              <a:t>DPOA with client’s signature presented</a:t>
            </a:r>
          </a:p>
          <a:p>
            <a:r>
              <a:rPr lang="en-US" dirty="0"/>
              <a:t>APS worker sees client. Believes that she is demented and brings this case to the Forensic Center.</a:t>
            </a:r>
          </a:p>
          <a:p>
            <a:endParaRPr lang="en-US" dirty="0"/>
          </a:p>
        </p:txBody>
      </p:sp>
      <p:pic>
        <p:nvPicPr>
          <p:cNvPr id="5" name="Picture 4" descr="la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6407" y="2336800"/>
            <a:ext cx="25685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29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 Ms. A.    					 FC Intervention</a:t>
            </a:r>
            <a:endParaRPr lang="en-US" dirty="0"/>
          </a:p>
        </p:txBody>
      </p:sp>
      <p:sp>
        <p:nvSpPr>
          <p:cNvPr id="3" name="Content Placeholder 2"/>
          <p:cNvSpPr>
            <a:spLocks noGrp="1"/>
          </p:cNvSpPr>
          <p:nvPr>
            <p:ph idx="1"/>
          </p:nvPr>
        </p:nvSpPr>
        <p:spPr>
          <a:xfrm>
            <a:off x="1104900" y="1600200"/>
            <a:ext cx="7785100" cy="4572000"/>
          </a:xfrm>
        </p:spPr>
        <p:txBody>
          <a:bodyPr>
            <a:normAutofit fontScale="92500" lnSpcReduction="20000"/>
          </a:bodyPr>
          <a:lstStyle/>
          <a:p>
            <a:r>
              <a:rPr lang="en-US" dirty="0"/>
              <a:t>Psych eval requested.</a:t>
            </a:r>
          </a:p>
          <a:p>
            <a:r>
              <a:rPr lang="en-US" dirty="0"/>
              <a:t>Psychologist and APS visit home together AA says he is her boyfriend</a:t>
            </a:r>
          </a:p>
          <a:p>
            <a:r>
              <a:rPr lang="en-US" dirty="0"/>
              <a:t>Client says he is a nice boy and thinks that he is her son.</a:t>
            </a:r>
          </a:p>
          <a:p>
            <a:r>
              <a:rPr lang="en-US" dirty="0"/>
              <a:t>Her son has been deceased for 20 years</a:t>
            </a:r>
          </a:p>
          <a:p>
            <a:r>
              <a:rPr lang="en-US" dirty="0"/>
              <a:t>She is so demented that she cannot sign her </a:t>
            </a:r>
            <a:r>
              <a:rPr lang="en-US" dirty="0" smtClean="0"/>
              <a:t>name</a:t>
            </a:r>
          </a:p>
          <a:p>
            <a:r>
              <a:rPr lang="en-US" dirty="0"/>
              <a:t>Collateral interviews conclude that AA is daughter’s boyfriend</a:t>
            </a:r>
          </a:p>
          <a:p>
            <a:r>
              <a:rPr lang="en-US" dirty="0"/>
              <a:t>Daughter is a drug addict and has sold her mother’s car and many other possessions</a:t>
            </a:r>
          </a:p>
          <a:p>
            <a:r>
              <a:rPr lang="en-US" dirty="0"/>
              <a:t>PG files for conservatorship</a:t>
            </a:r>
          </a:p>
          <a:p>
            <a:r>
              <a:rPr lang="en-US" dirty="0"/>
              <a:t>Restraining order granted</a:t>
            </a:r>
          </a:p>
          <a:p>
            <a:r>
              <a:rPr lang="en-US" dirty="0"/>
              <a:t>Client placed in a safe facility. Assets protected and used for her care.</a:t>
            </a:r>
          </a:p>
          <a:p>
            <a:endParaRPr lang="en-US" dirty="0" smtClean="0"/>
          </a:p>
          <a:p>
            <a:endParaRPr lang="en-US" dirty="0"/>
          </a:p>
        </p:txBody>
      </p:sp>
      <p:pic>
        <p:nvPicPr>
          <p:cNvPr id="4" name="Picture 4" descr="la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6407" y="2336800"/>
            <a:ext cx="25685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4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1096962"/>
          </a:xfrm>
        </p:spPr>
        <p:txBody>
          <a:bodyPr>
            <a:normAutofit/>
          </a:bodyPr>
          <a:lstStyle/>
          <a:p>
            <a:r>
              <a:rPr lang="en-US" dirty="0" smtClean="0"/>
              <a:t>Benefits of </a:t>
            </a:r>
            <a:r>
              <a:rPr lang="en-US" dirty="0"/>
              <a:t>Collaboration through the </a:t>
            </a:r>
            <a:r>
              <a:rPr lang="en-US" dirty="0" smtClean="0"/>
              <a:t>Forensic Center</a:t>
            </a:r>
            <a:endParaRPr lang="en-US" dirty="0"/>
          </a:p>
        </p:txBody>
      </p:sp>
      <p:sp>
        <p:nvSpPr>
          <p:cNvPr id="3" name="Content Placeholder 2"/>
          <p:cNvSpPr>
            <a:spLocks noGrp="1"/>
          </p:cNvSpPr>
          <p:nvPr>
            <p:ph idx="1"/>
          </p:nvPr>
        </p:nvSpPr>
        <p:spPr/>
        <p:txBody>
          <a:bodyPr>
            <a:normAutofit fontScale="92500" lnSpcReduction="10000"/>
          </a:bodyPr>
          <a:lstStyle/>
          <a:p>
            <a:r>
              <a:rPr lang="en-US" dirty="0"/>
              <a:t>Medical and Psych evals as a tool</a:t>
            </a:r>
          </a:p>
          <a:p>
            <a:r>
              <a:rPr lang="en-US" dirty="0"/>
              <a:t>Neutral communication forum</a:t>
            </a:r>
          </a:p>
          <a:p>
            <a:r>
              <a:rPr lang="en-US" dirty="0"/>
              <a:t>Efficient forum for case planning -  meeting with multiple partners</a:t>
            </a:r>
          </a:p>
          <a:p>
            <a:r>
              <a:rPr lang="en-US" dirty="0"/>
              <a:t>Early interventions</a:t>
            </a:r>
          </a:p>
          <a:p>
            <a:r>
              <a:rPr lang="en-US" dirty="0"/>
              <a:t>More appropriate and robust referrals between agencies</a:t>
            </a:r>
          </a:p>
          <a:p>
            <a:r>
              <a:rPr lang="en-US" dirty="0"/>
              <a:t>Minimizing liability concerns by coming to consensus </a:t>
            </a:r>
            <a:endParaRPr lang="en-US" dirty="0" smtClean="0"/>
          </a:p>
          <a:p>
            <a:r>
              <a:rPr lang="en-US" dirty="0" smtClean="0"/>
              <a:t>Interdisciplinary </a:t>
            </a:r>
            <a:r>
              <a:rPr lang="en-US" dirty="0"/>
              <a:t>Education </a:t>
            </a:r>
          </a:p>
          <a:p>
            <a:pPr lvl="1"/>
            <a:r>
              <a:rPr lang="en-US" dirty="0" smtClean="0"/>
              <a:t>Enhanced </a:t>
            </a:r>
            <a:r>
              <a:rPr lang="en-US" dirty="0"/>
              <a:t>understanding about the roles and challenges of each program/agency.</a:t>
            </a:r>
          </a:p>
          <a:p>
            <a:pPr lvl="1"/>
            <a:r>
              <a:rPr lang="en-US" dirty="0" smtClean="0"/>
              <a:t>Medical</a:t>
            </a:r>
            <a:r>
              <a:rPr lang="en-US" dirty="0"/>
              <a:t>, social work education for partners such as law </a:t>
            </a:r>
            <a:r>
              <a:rPr lang="en-US" dirty="0" smtClean="0"/>
              <a:t>enforcement and vise versa</a:t>
            </a:r>
            <a:endParaRPr lang="en-US" dirty="0"/>
          </a:p>
          <a:p>
            <a:r>
              <a:rPr lang="en-US" dirty="0"/>
              <a:t>Relationships are created and </a:t>
            </a:r>
            <a:r>
              <a:rPr lang="en-US" dirty="0" smtClean="0"/>
              <a:t>maintained</a:t>
            </a:r>
            <a:endParaRPr lang="en-US" dirty="0"/>
          </a:p>
          <a:p>
            <a:r>
              <a:rPr lang="en-US" dirty="0"/>
              <a:t>Common focus on helping vulnerable </a:t>
            </a:r>
            <a:r>
              <a:rPr lang="en-US" dirty="0" smtClean="0"/>
              <a:t>clients</a:t>
            </a:r>
            <a:endParaRPr lang="en-US" dirty="0"/>
          </a:p>
          <a:p>
            <a:endParaRPr lang="en-US" dirty="0"/>
          </a:p>
        </p:txBody>
      </p:sp>
    </p:spTree>
    <p:extLst>
      <p:ext uri="{BB962C8B-B14F-4D97-AF65-F5344CB8AC3E}">
        <p14:creationId xmlns:p14="http://schemas.microsoft.com/office/powerpoint/2010/main" val="86841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1096962"/>
          </a:xfrm>
        </p:spPr>
        <p:txBody>
          <a:bodyPr>
            <a:normAutofit/>
          </a:bodyPr>
          <a:lstStyle/>
          <a:p>
            <a:r>
              <a:rPr lang="en-US" dirty="0" smtClean="0"/>
              <a:t>Benefits of </a:t>
            </a:r>
            <a:r>
              <a:rPr lang="en-US" dirty="0"/>
              <a:t>Collaboration through the </a:t>
            </a:r>
            <a:r>
              <a:rPr lang="en-US" dirty="0" smtClean="0"/>
              <a:t>Forensic Center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Specific to SF</a:t>
            </a:r>
          </a:p>
          <a:p>
            <a:r>
              <a:rPr lang="en-US" dirty="0" smtClean="0"/>
              <a:t>Appropriate Conservatorship Referrals</a:t>
            </a:r>
            <a:endParaRPr lang="en-US" dirty="0"/>
          </a:p>
          <a:p>
            <a:pPr lvl="1"/>
            <a:r>
              <a:rPr lang="en-US" dirty="0"/>
              <a:t>Creative problem-solving happens during Forensic Center meetings.</a:t>
            </a:r>
          </a:p>
          <a:p>
            <a:pPr lvl="1"/>
            <a:r>
              <a:rPr lang="en-US" dirty="0"/>
              <a:t>Conservatorship seen by all as measure of last resort.</a:t>
            </a:r>
          </a:p>
          <a:p>
            <a:r>
              <a:rPr lang="en-US" dirty="0"/>
              <a:t>Geriatrician provides increased access to SF General Hospital to enhance safety </a:t>
            </a:r>
          </a:p>
          <a:p>
            <a:r>
              <a:rPr lang="en-US" dirty="0"/>
              <a:t>Use of 2900 to freeze assets during investigation</a:t>
            </a:r>
          </a:p>
          <a:p>
            <a:r>
              <a:rPr lang="en-US" dirty="0"/>
              <a:t>Contacting regulatory boards for follow up on abusers	</a:t>
            </a:r>
          </a:p>
          <a:p>
            <a:endParaRPr lang="en-US" dirty="0"/>
          </a:p>
        </p:txBody>
      </p:sp>
    </p:spTree>
    <p:extLst>
      <p:ext uri="{BB962C8B-B14F-4D97-AF65-F5344CB8AC3E}">
        <p14:creationId xmlns:p14="http://schemas.microsoft.com/office/powerpoint/2010/main" val="12095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pPr marL="465138" indent="-465138"/>
            <a:r>
              <a:rPr lang="en-US" altLang="en-US" dirty="0"/>
              <a:t>On-going Education Needed</a:t>
            </a:r>
          </a:p>
          <a:p>
            <a:pPr marL="465138" indent="-465138">
              <a:buNone/>
            </a:pPr>
            <a:r>
              <a:rPr lang="en-US" altLang="en-US" dirty="0"/>
              <a:t>		-  Rotation of Forensic Center partners</a:t>
            </a:r>
          </a:p>
          <a:p>
            <a:pPr marL="465138" indent="-465138">
              <a:buNone/>
            </a:pPr>
            <a:r>
              <a:rPr lang="en-US" altLang="en-US" dirty="0"/>
              <a:t>		-  Refreshers needed for APS/PG staff</a:t>
            </a:r>
          </a:p>
          <a:p>
            <a:pPr marL="465138" indent="-465138"/>
            <a:r>
              <a:rPr lang="en-US" altLang="en-US" dirty="0"/>
              <a:t>Demonstrating the Efficiency Aspect of the Forensic Center to all partners</a:t>
            </a:r>
          </a:p>
          <a:p>
            <a:pPr marL="465138" indent="-465138"/>
            <a:r>
              <a:rPr lang="en-US" altLang="en-US" dirty="0"/>
              <a:t>Building a Team</a:t>
            </a:r>
          </a:p>
          <a:p>
            <a:pPr marL="465138" indent="-465138">
              <a:buNone/>
            </a:pPr>
            <a:r>
              <a:rPr lang="en-US" altLang="en-US" dirty="0"/>
              <a:t>		-  Engaging assigned representatives </a:t>
            </a:r>
            <a:r>
              <a:rPr lang="en-US" altLang="en-US" dirty="0" smtClean="0"/>
              <a:t>vs. volunteer representatives</a:t>
            </a:r>
          </a:p>
          <a:p>
            <a:r>
              <a:rPr lang="en-US" altLang="en-US" dirty="0" smtClean="0"/>
              <a:t>Agency Cultural Differences</a:t>
            </a:r>
          </a:p>
          <a:p>
            <a:r>
              <a:rPr lang="en-US" altLang="en-US" dirty="0" smtClean="0"/>
              <a:t>Professional “Languages”</a:t>
            </a:r>
            <a:endParaRPr lang="en-US" altLang="en-US" dirty="0"/>
          </a:p>
          <a:p>
            <a:endParaRPr lang="en-US" dirty="0"/>
          </a:p>
        </p:txBody>
      </p:sp>
    </p:spTree>
    <p:extLst>
      <p:ext uri="{BB962C8B-B14F-4D97-AF65-F5344CB8AC3E}">
        <p14:creationId xmlns:p14="http://schemas.microsoft.com/office/powerpoint/2010/main" val="336546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altLang="en-US" dirty="0"/>
              <a:t>Arriving at Consensus about Client Interventions </a:t>
            </a:r>
          </a:p>
          <a:p>
            <a:r>
              <a:rPr lang="en-US" altLang="en-US" dirty="0"/>
              <a:t>Lacking necessary Tools</a:t>
            </a:r>
          </a:p>
          <a:p>
            <a:pPr lvl="1"/>
            <a:r>
              <a:rPr lang="en-US" altLang="en-US" dirty="0"/>
              <a:t>Depending on “Watchful Waiting”</a:t>
            </a:r>
          </a:p>
          <a:p>
            <a:r>
              <a:rPr lang="en-US" altLang="en-US" dirty="0"/>
              <a:t>Challenging client portraits</a:t>
            </a:r>
          </a:p>
          <a:p>
            <a:r>
              <a:rPr lang="en-US" altLang="en-US" dirty="0"/>
              <a:t>Keeping key players engaged with the Forensic Center process.</a:t>
            </a:r>
          </a:p>
          <a:p>
            <a:endParaRPr lang="en-US" dirty="0"/>
          </a:p>
        </p:txBody>
      </p:sp>
    </p:spTree>
    <p:extLst>
      <p:ext uri="{BB962C8B-B14F-4D97-AF65-F5344CB8AC3E}">
        <p14:creationId xmlns:p14="http://schemas.microsoft.com/office/powerpoint/2010/main" val="52236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Agenda</a:t>
            </a:r>
            <a:endParaRPr lang="en-US" dirty="0"/>
          </a:p>
        </p:txBody>
      </p:sp>
      <p:sp>
        <p:nvSpPr>
          <p:cNvPr id="14" name="Content Placeholder 13"/>
          <p:cNvSpPr>
            <a:spLocks noGrp="1"/>
          </p:cNvSpPr>
          <p:nvPr>
            <p:ph idx="1"/>
          </p:nvPr>
        </p:nvSpPr>
        <p:spPr/>
        <p:txBody>
          <a:bodyPr/>
          <a:lstStyle/>
          <a:p>
            <a:r>
              <a:rPr lang="en-US" dirty="0" smtClean="0"/>
              <a:t>MDT models – Focus on SF Forensic Center</a:t>
            </a:r>
          </a:p>
          <a:p>
            <a:r>
              <a:rPr lang="en-US" dirty="0" smtClean="0"/>
              <a:t>Case Studies</a:t>
            </a:r>
          </a:p>
          <a:p>
            <a:r>
              <a:rPr lang="en-US" dirty="0" smtClean="0"/>
              <a:t>Challenges &amp; Successes</a:t>
            </a:r>
          </a:p>
          <a:p>
            <a:r>
              <a:rPr lang="en-US" dirty="0" smtClean="0"/>
              <a:t>Q&amp;A</a:t>
            </a:r>
          </a:p>
          <a:p>
            <a:r>
              <a:rPr lang="en-US" dirty="0" smtClean="0"/>
              <a:t>What’s in your dream team?</a:t>
            </a:r>
          </a:p>
          <a:p>
            <a:r>
              <a:rPr lang="en-US" dirty="0" smtClean="0"/>
              <a:t>Small group action questions</a:t>
            </a:r>
          </a:p>
          <a:p>
            <a:r>
              <a:rPr lang="en-US" dirty="0" smtClean="0"/>
              <a:t>Small group sharing</a:t>
            </a:r>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 Ms. Z.</a:t>
            </a:r>
            <a:endParaRPr lang="en-US" dirty="0"/>
          </a:p>
        </p:txBody>
      </p:sp>
      <p:sp>
        <p:nvSpPr>
          <p:cNvPr id="3" name="Content Placeholder 2"/>
          <p:cNvSpPr>
            <a:spLocks noGrp="1"/>
          </p:cNvSpPr>
          <p:nvPr>
            <p:ph idx="1"/>
          </p:nvPr>
        </p:nvSpPr>
        <p:spPr>
          <a:xfrm>
            <a:off x="1104901" y="1509486"/>
            <a:ext cx="6732814" cy="4662713"/>
          </a:xfrm>
        </p:spPr>
        <p:txBody>
          <a:bodyPr>
            <a:normAutofit fontScale="92500" lnSpcReduction="10000"/>
          </a:bodyPr>
          <a:lstStyle/>
          <a:p>
            <a:pPr marL="0" indent="0" algn="just">
              <a:buNone/>
            </a:pPr>
            <a:r>
              <a:rPr lang="en-US" dirty="0"/>
              <a:t>Self Neglect</a:t>
            </a:r>
          </a:p>
          <a:p>
            <a:pPr algn="just"/>
            <a:r>
              <a:rPr lang="en-US" dirty="0"/>
              <a:t>27 ROA to APS</a:t>
            </a:r>
          </a:p>
          <a:p>
            <a:pPr algn="just"/>
            <a:r>
              <a:rPr lang="en-US" dirty="0"/>
              <a:t>Assistance rejected</a:t>
            </a:r>
          </a:p>
          <a:p>
            <a:pPr algn="just"/>
            <a:r>
              <a:rPr lang="en-US" dirty="0"/>
              <a:t>Self-determination or right to folly</a:t>
            </a:r>
          </a:p>
          <a:p>
            <a:pPr algn="just"/>
            <a:r>
              <a:rPr lang="en-US" dirty="0"/>
              <a:t>28th ROA from Hospital</a:t>
            </a:r>
          </a:p>
          <a:p>
            <a:pPr algn="just"/>
            <a:r>
              <a:rPr lang="en-US" dirty="0"/>
              <a:t>Hoarding and Cluttering</a:t>
            </a:r>
          </a:p>
          <a:p>
            <a:pPr algn="just"/>
            <a:r>
              <a:rPr lang="en-US" dirty="0"/>
              <a:t>Watchful waiting</a:t>
            </a:r>
          </a:p>
          <a:p>
            <a:pPr algn="just"/>
            <a:r>
              <a:rPr lang="en-US" dirty="0"/>
              <a:t>Declining </a:t>
            </a:r>
            <a:r>
              <a:rPr lang="en-US" dirty="0" smtClean="0"/>
              <a:t>cognition</a:t>
            </a:r>
            <a:endParaRPr lang="en-US" dirty="0"/>
          </a:p>
          <a:p>
            <a:pPr algn="just"/>
            <a:r>
              <a:rPr lang="en-US" dirty="0"/>
              <a:t>Five years of agency contact</a:t>
            </a:r>
          </a:p>
          <a:p>
            <a:pPr algn="just"/>
            <a:r>
              <a:rPr lang="en-US" dirty="0"/>
              <a:t>Out-of-State </a:t>
            </a:r>
            <a:r>
              <a:rPr lang="en-US" dirty="0" smtClean="0"/>
              <a:t>family found and client relocated to safety</a:t>
            </a:r>
            <a:endParaRPr lang="en-US" dirty="0"/>
          </a:p>
        </p:txBody>
      </p:sp>
      <p:pic>
        <p:nvPicPr>
          <p:cNvPr id="5" name="Picture 2" descr="DSCN0292"/>
          <p:cNvPicPr>
            <a:picLocks noChangeArrowheads="1"/>
          </p:cNvPicPr>
          <p:nvPr/>
        </p:nvPicPr>
        <p:blipFill>
          <a:blip r:embed="rId2" cstate="print">
            <a:extLst>
              <a:ext uri="{BEBA8EAE-BF5A-486C-A8C5-ECC9F3942E4B}">
                <a14:imgProps xmlns:a14="http://schemas.microsoft.com/office/drawing/2010/main">
                  <a14:imgLayer r:embed="rId3">
                    <a14:imgEffect>
                      <a14:colorTemperature colorTemp="6499"/>
                    </a14:imgEffect>
                    <a14:imgEffect>
                      <a14:saturation sat="113000"/>
                    </a14:imgEffect>
                    <a14:imgEffect>
                      <a14:brightnessContrast contrast="9000"/>
                    </a14:imgEffect>
                  </a14:imgLayer>
                </a14:imgProps>
              </a:ext>
              <a:ext uri="{28A0092B-C50C-407E-A947-70E740481C1C}">
                <a14:useLocalDpi xmlns:a14="http://schemas.microsoft.com/office/drawing/2010/main" val="0"/>
              </a:ext>
            </a:extLst>
          </a:blip>
          <a:srcRect l="3421"/>
          <a:stretch>
            <a:fillRect/>
          </a:stretch>
        </p:blipFill>
        <p:spPr bwMode="auto">
          <a:xfrm>
            <a:off x="8026400" y="2017485"/>
            <a:ext cx="3904343" cy="391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5F5F5F"/>
                </a:solidFill>
                <a:miter lim="800000"/>
                <a:headEnd/>
                <a:tailEnd/>
              </a14:hiddenLine>
            </a:ext>
          </a:extLst>
        </p:spPr>
      </p:pic>
    </p:spTree>
    <p:extLst>
      <p:ext uri="{BB962C8B-B14F-4D97-AF65-F5344CB8AC3E}">
        <p14:creationId xmlns:p14="http://schemas.microsoft.com/office/powerpoint/2010/main" val="74377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 Mr. W.</a:t>
            </a:r>
            <a:endParaRPr lang="en-US" dirty="0"/>
          </a:p>
        </p:txBody>
      </p:sp>
      <p:sp>
        <p:nvSpPr>
          <p:cNvPr id="3" name="Content Placeholder 2"/>
          <p:cNvSpPr>
            <a:spLocks noGrp="1"/>
          </p:cNvSpPr>
          <p:nvPr>
            <p:ph idx="1"/>
          </p:nvPr>
        </p:nvSpPr>
        <p:spPr>
          <a:xfrm>
            <a:off x="1104901" y="1509486"/>
            <a:ext cx="6732814" cy="4662713"/>
          </a:xfrm>
        </p:spPr>
        <p:txBody>
          <a:bodyPr>
            <a:normAutofit lnSpcReduction="10000"/>
          </a:bodyPr>
          <a:lstStyle/>
          <a:p>
            <a:pPr marL="0" indent="0" algn="just">
              <a:buNone/>
            </a:pPr>
            <a:r>
              <a:rPr lang="en-US" dirty="0"/>
              <a:t>Setting the stage for success</a:t>
            </a:r>
            <a:r>
              <a:rPr lang="en-US" dirty="0" smtClean="0"/>
              <a:t>:</a:t>
            </a:r>
            <a:endParaRPr lang="en-US" dirty="0"/>
          </a:p>
          <a:p>
            <a:pPr marL="0" indent="0" algn="just">
              <a:lnSpc>
                <a:spcPct val="130000"/>
              </a:lnSpc>
              <a:buNone/>
            </a:pPr>
            <a:r>
              <a:rPr lang="en-US" dirty="0"/>
              <a:t>Mr. W. thought he won the </a:t>
            </a:r>
            <a:r>
              <a:rPr lang="en-US" dirty="0" smtClean="0"/>
              <a:t>lottery. All </a:t>
            </a:r>
            <a:r>
              <a:rPr lang="en-US" dirty="0"/>
              <a:t>he had to do was send $40,000 </a:t>
            </a:r>
            <a:r>
              <a:rPr lang="en-US" altLang="en-US" dirty="0" smtClean="0"/>
              <a:t>overseas </a:t>
            </a:r>
            <a:r>
              <a:rPr lang="en-US" altLang="en-US" dirty="0"/>
              <a:t>so that the taxes and handling fees would be covered</a:t>
            </a:r>
            <a:r>
              <a:rPr lang="en-US" altLang="en-US" dirty="0" smtClean="0"/>
              <a:t>. </a:t>
            </a:r>
            <a:r>
              <a:rPr lang="en-US" altLang="en-US" dirty="0"/>
              <a:t>He mentioned this to the bank teller as he exited the bank with a money order in </a:t>
            </a:r>
            <a:r>
              <a:rPr lang="en-US" altLang="en-US" dirty="0" smtClean="0"/>
              <a:t>hand. The </a:t>
            </a:r>
            <a:r>
              <a:rPr lang="en-US" altLang="en-US" dirty="0"/>
              <a:t>bank teller called APS. </a:t>
            </a:r>
            <a:r>
              <a:rPr lang="en-US" altLang="en-US" dirty="0" smtClean="0"/>
              <a:t>APS </a:t>
            </a:r>
            <a:r>
              <a:rPr lang="en-US" altLang="en-US" dirty="0"/>
              <a:t>knew who to call at SFPD, the PG, and the DA’s office. </a:t>
            </a:r>
            <a:r>
              <a:rPr lang="en-US" altLang="en-US" dirty="0" smtClean="0"/>
              <a:t>That </a:t>
            </a:r>
            <a:r>
              <a:rPr lang="en-US" altLang="en-US" dirty="0"/>
              <a:t>same day, the police were able to intercept the payment at </a:t>
            </a:r>
            <a:r>
              <a:rPr lang="en-US" altLang="en-US" dirty="0" smtClean="0"/>
              <a:t>FedEx </a:t>
            </a:r>
            <a:r>
              <a:rPr lang="en-US" altLang="en-US" dirty="0"/>
              <a:t>before it went out, and saved Mr. W’s life savings. </a:t>
            </a:r>
            <a:r>
              <a:rPr lang="en-US" altLang="en-US" dirty="0" smtClean="0"/>
              <a:t>The </a:t>
            </a:r>
            <a:r>
              <a:rPr lang="en-US" altLang="en-US" dirty="0"/>
              <a:t>PG prepared and served a “2900” on the bank to marshal his assets. The PG then petitioned for conservatorship after obtaining a psychological evaluation through the Forensic Center</a:t>
            </a:r>
            <a:endParaRPr lang="en-US" dirty="0"/>
          </a:p>
        </p:txBody>
      </p:sp>
      <p:pic>
        <p:nvPicPr>
          <p:cNvPr id="4" name="Picture 5" descr="iStock_000002634809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2744560"/>
            <a:ext cx="40386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50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and Outreach Example</a:t>
            </a:r>
            <a:endParaRPr lang="en-US" dirty="0"/>
          </a:p>
        </p:txBody>
      </p:sp>
      <p:sp>
        <p:nvSpPr>
          <p:cNvPr id="3" name="Content Placeholder 2"/>
          <p:cNvSpPr>
            <a:spLocks noGrp="1"/>
          </p:cNvSpPr>
          <p:nvPr>
            <p:ph idx="1"/>
          </p:nvPr>
        </p:nvSpPr>
        <p:spPr/>
        <p:txBody>
          <a:bodyPr>
            <a:normAutofit fontScale="77500" lnSpcReduction="20000"/>
          </a:bodyPr>
          <a:lstStyle/>
          <a:p>
            <a:pPr marL="0" indent="0">
              <a:lnSpc>
                <a:spcPct val="130000"/>
              </a:lnSpc>
              <a:buNone/>
            </a:pPr>
            <a:r>
              <a:rPr lang="en-US" b="1" dirty="0"/>
              <a:t>Civil/Criminal Elder Financial Abuse </a:t>
            </a:r>
            <a:r>
              <a:rPr lang="en-US" b="1" dirty="0" smtClean="0"/>
              <a:t>Guide</a:t>
            </a:r>
          </a:p>
          <a:p>
            <a:pPr marL="0" indent="0">
              <a:lnSpc>
                <a:spcPct val="130000"/>
              </a:lnSpc>
              <a:buNone/>
            </a:pPr>
            <a:r>
              <a:rPr lang="en-US" dirty="0" smtClean="0"/>
              <a:t>Elder </a:t>
            </a:r>
            <a:r>
              <a:rPr lang="en-US" dirty="0"/>
              <a:t>financial abuse can be both a civil wrong and a crime. Civil remedies primarily seek to help victims recover from the consequences of exploitation; criminal sanctions seek to punish and deter such wrongful conduct. both serve important public policy objectives and promote the legislature’s goal of reducing or eliminating elder financial abuse. While the same wrongful conduct can create both civil and criminal liability, the legal requirements and the practical considerations of each differ significantly. Generally, civil lawyers are unaware of the requirements for a successful criminal prosecution; similarly, prosecutors are often unaware of the requirements for a successful civil action. both may be frustrated that the other lacks greater interest or insight. The purpose of this publication is to bridge this gap by providing an overview of the law, issues, and practical concerns of elder financial abuse from both a civil and criminal perspective. its goal is to promote understanding between prosecutors and victim’s lawyers with the expectation that this will lead to greater cooperation and thereby help reduce elder financial abuse</a:t>
            </a:r>
          </a:p>
          <a:p>
            <a:pPr marL="0" indent="0">
              <a:lnSpc>
                <a:spcPct val="130000"/>
              </a:lnSpc>
              <a:buNone/>
            </a:pPr>
            <a:r>
              <a:rPr lang="en-US" dirty="0" smtClean="0"/>
              <a:t>Download </a:t>
            </a:r>
            <a:r>
              <a:rPr lang="en-US" dirty="0"/>
              <a:t>the PDF here: </a:t>
            </a:r>
            <a:r>
              <a:rPr lang="en-US" b="1" dirty="0">
                <a:hlinkClick r:id="rId2"/>
              </a:rPr>
              <a:t>http://www.ioaging.org/File%20Library/Abuse/CivilCriminalResourceGuide_0512.pdf</a:t>
            </a:r>
            <a:endParaRPr lang="en-US" b="1" dirty="0"/>
          </a:p>
          <a:p>
            <a:pPr marL="0" indent="0">
              <a:lnSpc>
                <a:spcPct val="130000"/>
              </a:lnSpc>
              <a:buNone/>
            </a:pPr>
            <a:endParaRPr lang="en-US" dirty="0"/>
          </a:p>
          <a:p>
            <a:pPr>
              <a:lnSpc>
                <a:spcPct val="130000"/>
              </a:lnSpc>
            </a:pPr>
            <a:endParaRPr lang="en-US" dirty="0"/>
          </a:p>
        </p:txBody>
      </p:sp>
    </p:spTree>
    <p:extLst>
      <p:ext uri="{BB962C8B-B14F-4D97-AF65-F5344CB8AC3E}">
        <p14:creationId xmlns:p14="http://schemas.microsoft.com/office/powerpoint/2010/main" val="382538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and Outreach Example</a:t>
            </a:r>
            <a:endParaRPr lang="en-US" dirty="0"/>
          </a:p>
        </p:txBody>
      </p:sp>
      <p:sp>
        <p:nvSpPr>
          <p:cNvPr id="3" name="Content Placeholder 2"/>
          <p:cNvSpPr>
            <a:spLocks noGrp="1"/>
          </p:cNvSpPr>
          <p:nvPr>
            <p:ph idx="1"/>
          </p:nvPr>
        </p:nvSpPr>
        <p:spPr/>
        <p:txBody>
          <a:bodyPr>
            <a:normAutofit/>
          </a:bodyPr>
          <a:lstStyle/>
          <a:p>
            <a:r>
              <a:rPr lang="en-US" dirty="0" smtClean="0"/>
              <a:t>Elder Abuse Prevention - There’s </a:t>
            </a:r>
            <a:r>
              <a:rPr lang="en-US" dirty="0"/>
              <a:t>an App for that</a:t>
            </a:r>
            <a:r>
              <a:rPr lang="en-US" dirty="0" smtClean="0"/>
              <a:t>!</a:t>
            </a:r>
            <a:endParaRPr lang="en-US" dirty="0"/>
          </a:p>
          <a:p>
            <a:pPr lvl="1"/>
            <a:r>
              <a:rPr lang="en-US" dirty="0"/>
              <a:t>Go to your app store and search ‘368</a:t>
            </a:r>
            <a:r>
              <a:rPr lang="en-US" dirty="0" smtClean="0"/>
              <a:t>’</a:t>
            </a:r>
            <a:endParaRPr lang="en-US" dirty="0"/>
          </a:p>
          <a:p>
            <a:pPr lvl="1"/>
            <a:r>
              <a:rPr lang="en-US" dirty="0" smtClean="0"/>
              <a:t>Over 4000 </a:t>
            </a:r>
            <a:r>
              <a:rPr lang="en-US" dirty="0"/>
              <a:t>downloads! </a:t>
            </a:r>
            <a:endParaRPr lang="en-US" dirty="0" smtClean="0"/>
          </a:p>
          <a:p>
            <a:pPr lvl="1"/>
            <a:r>
              <a:rPr lang="en-US" b="1" dirty="0">
                <a:hlinkClick r:id="rId2"/>
              </a:rPr>
              <a:t>http://www.centeronelderabuse.org/368ElderAbuseCA.asp</a:t>
            </a:r>
            <a:endParaRPr lang="en-US" b="1" dirty="0" smtClean="0"/>
          </a:p>
          <a:p>
            <a:r>
              <a:rPr lang="en-US" dirty="0" smtClean="0"/>
              <a:t>Other Apps based on 368+</a:t>
            </a:r>
            <a:endParaRPr lang="en-US" dirty="0"/>
          </a:p>
          <a:p>
            <a:pPr lvl="1"/>
            <a:r>
              <a:rPr lang="en-US" dirty="0"/>
              <a:t>Boulder County Area Agency on Aging and</a:t>
            </a:r>
          </a:p>
          <a:p>
            <a:pPr lvl="1"/>
            <a:r>
              <a:rPr lang="en-US" dirty="0"/>
              <a:t>William Mitchell College of Law in Minnesota</a:t>
            </a:r>
          </a:p>
          <a:p>
            <a:pPr marL="0" indent="0">
              <a:buNone/>
            </a:pPr>
            <a:endParaRPr lang="en-US" dirty="0"/>
          </a:p>
          <a:p>
            <a:endParaRPr lang="en-US" dirty="0"/>
          </a:p>
        </p:txBody>
      </p:sp>
      <p:pic>
        <p:nvPicPr>
          <p:cNvPr id="4" name="Picture 11" descr="Main-Mobile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7646" y="1523996"/>
            <a:ext cx="29876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14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368300" y="1600199"/>
            <a:ext cx="11214100" cy="4955345"/>
          </a:xfrm>
        </p:spPr>
        <p:txBody>
          <a:bodyPr>
            <a:normAutofit/>
          </a:bodyPr>
          <a:lstStyle/>
          <a:p>
            <a:pPr>
              <a:spcBef>
                <a:spcPts val="1200"/>
              </a:spcBef>
            </a:pPr>
            <a:r>
              <a:rPr lang="en-US" dirty="0"/>
              <a:t>Anetzberger, G.J. 2011. “The Evolution of a </a:t>
            </a:r>
            <a:r>
              <a:rPr lang="en-US" dirty="0" smtClean="0"/>
              <a:t>Multidisciplinary </a:t>
            </a:r>
            <a:r>
              <a:rPr lang="en-US" dirty="0"/>
              <a:t>Response to Elder Abuse,” </a:t>
            </a:r>
            <a:br>
              <a:rPr lang="en-US" dirty="0"/>
            </a:br>
            <a:r>
              <a:rPr lang="en-US" dirty="0"/>
              <a:t>	</a:t>
            </a:r>
            <a:r>
              <a:rPr lang="en-US" u="sng" dirty="0"/>
              <a:t>Marquette Elder’s Advisor</a:t>
            </a:r>
            <a:r>
              <a:rPr lang="en-US" dirty="0"/>
              <a:t>, 13(1), available </a:t>
            </a:r>
            <a:r>
              <a:rPr lang="en-US" dirty="0" smtClean="0"/>
              <a:t>at 	scholarship.law.marquette.edu/cgi/viewcontent.cgi?article=1005&amp;content=elders</a:t>
            </a:r>
            <a:endParaRPr lang="en-US" dirty="0"/>
          </a:p>
          <a:p>
            <a:pPr>
              <a:spcBef>
                <a:spcPts val="1200"/>
              </a:spcBef>
            </a:pPr>
            <a:r>
              <a:rPr lang="en-US" dirty="0"/>
              <a:t>Brandl, B., Dyer, C. B., </a:t>
            </a:r>
            <a:r>
              <a:rPr lang="en-US" dirty="0" smtClean="0"/>
              <a:t>Heisler</a:t>
            </a:r>
            <a:r>
              <a:rPr lang="en-US" dirty="0"/>
              <a:t>, C. J., Otto, J. M., Stiegel, </a:t>
            </a:r>
            <a:br>
              <a:rPr lang="en-US" dirty="0"/>
            </a:br>
            <a:r>
              <a:rPr lang="en-US" dirty="0"/>
              <a:t>	L. A., &amp; Thomas, R. W. (Eds.). 2007. </a:t>
            </a:r>
            <a:r>
              <a:rPr lang="en-US" i="1" dirty="0"/>
              <a:t>Elder abuse </a:t>
            </a:r>
            <a:r>
              <a:rPr lang="en-US" i="1" dirty="0" smtClean="0"/>
              <a:t>detection </a:t>
            </a:r>
            <a:r>
              <a:rPr lang="en-US" i="1" dirty="0"/>
              <a:t>and intervention: A </a:t>
            </a:r>
            <a:r>
              <a:rPr lang="en-US" i="1" dirty="0" smtClean="0"/>
              <a:t>	collabora­tive approach</a:t>
            </a:r>
            <a:r>
              <a:rPr lang="en-US" i="1" dirty="0"/>
              <a:t>. </a:t>
            </a:r>
            <a:r>
              <a:rPr lang="en-US" dirty="0" smtClean="0"/>
              <a:t>New York</a:t>
            </a:r>
            <a:r>
              <a:rPr lang="en-US" dirty="0"/>
              <a:t>, NY: Springer Publishing Co., LLC.</a:t>
            </a:r>
          </a:p>
          <a:p>
            <a:pPr>
              <a:spcBef>
                <a:spcPts val="1200"/>
              </a:spcBef>
            </a:pPr>
            <a:r>
              <a:rPr lang="en-US" dirty="0"/>
              <a:t>Twomey, M.S.,  Jackson, G., Li, H., Marino, T., Melchior, L.A., </a:t>
            </a:r>
            <a:br>
              <a:rPr lang="en-US" dirty="0"/>
            </a:br>
            <a:r>
              <a:rPr lang="en-US" dirty="0"/>
              <a:t>	Randolph, J.F., Retselli-Deits, T., and Wysong, J. 2010. </a:t>
            </a:r>
            <a:br>
              <a:rPr lang="en-US" dirty="0"/>
            </a:br>
            <a:r>
              <a:rPr lang="en-US" dirty="0"/>
              <a:t>	“The Successes and Challenges of </a:t>
            </a:r>
            <a:r>
              <a:rPr lang="en-US" dirty="0" smtClean="0"/>
              <a:t>Seven Multidisciplinary </a:t>
            </a:r>
            <a:r>
              <a:rPr lang="en-US" dirty="0"/>
              <a:t>Teams, </a:t>
            </a:r>
            <a:r>
              <a:rPr lang="en-US" i="1" dirty="0"/>
              <a:t>Journal of Elder Abuse </a:t>
            </a:r>
            <a:r>
              <a:rPr lang="en-US" i="1" dirty="0" smtClean="0"/>
              <a:t>	and Neglect</a:t>
            </a:r>
            <a:r>
              <a:rPr lang="en-US" dirty="0"/>
              <a:t>, 22(3/4): 291-305</a:t>
            </a:r>
            <a:r>
              <a:rPr lang="en-US" dirty="0" smtClean="0"/>
              <a:t>.</a:t>
            </a:r>
            <a:endParaRPr lang="en-US" dirty="0"/>
          </a:p>
        </p:txBody>
      </p:sp>
    </p:spTree>
    <p:extLst>
      <p:ext uri="{BB962C8B-B14F-4D97-AF65-F5344CB8AC3E}">
        <p14:creationId xmlns:p14="http://schemas.microsoft.com/office/powerpoint/2010/main" val="214067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Links to Resources on Collaboration</a:t>
            </a:r>
            <a:endParaRPr lang="en-US" dirty="0"/>
          </a:p>
        </p:txBody>
      </p:sp>
      <p:sp>
        <p:nvSpPr>
          <p:cNvPr id="3" name="Content Placeholder 2"/>
          <p:cNvSpPr>
            <a:spLocks noGrp="1"/>
          </p:cNvSpPr>
          <p:nvPr>
            <p:ph idx="1"/>
          </p:nvPr>
        </p:nvSpPr>
        <p:spPr/>
        <p:txBody>
          <a:bodyPr>
            <a:normAutofit/>
          </a:bodyPr>
          <a:lstStyle/>
          <a:p>
            <a:pPr>
              <a:spcBef>
                <a:spcPts val="1200"/>
              </a:spcBef>
            </a:pPr>
            <a:r>
              <a:rPr lang="en-US" sz="2800" dirty="0"/>
              <a:t>National Center on Elder Abuse: </a:t>
            </a:r>
            <a:r>
              <a:rPr lang="en-US" sz="2800" u="sng" dirty="0">
                <a:hlinkClick r:id="rId3"/>
              </a:rPr>
              <a:t>www.ncea.aoa.gov/Stop_Abuse/Teams</a:t>
            </a:r>
            <a:endParaRPr lang="en-US" sz="2800" u="sng" dirty="0"/>
          </a:p>
          <a:p>
            <a:pPr>
              <a:spcBef>
                <a:spcPts val="1200"/>
              </a:spcBef>
            </a:pPr>
            <a:r>
              <a:rPr lang="en-US" sz="2800" dirty="0"/>
              <a:t>National Clearinghouse on Abuse in Later Life (NCALL):  </a:t>
            </a:r>
            <a:r>
              <a:rPr lang="en-US" sz="2800" dirty="0">
                <a:hlinkClick r:id="rId4"/>
              </a:rPr>
              <a:t>http://www.ncall.us/community/collaboration</a:t>
            </a:r>
            <a:endParaRPr lang="en-US" sz="2800" dirty="0"/>
          </a:p>
          <a:p>
            <a:pPr>
              <a:spcBef>
                <a:spcPts val="1200"/>
              </a:spcBef>
            </a:pPr>
            <a:r>
              <a:rPr lang="en-US" sz="2800" dirty="0"/>
              <a:t>National Committee for the Prevention of Elder Abuse:  </a:t>
            </a:r>
            <a:r>
              <a:rPr lang="en-US" sz="2800" dirty="0">
                <a:hlinkClick r:id="rId5"/>
              </a:rPr>
              <a:t>www.preventelderabuse.org/coalitions</a:t>
            </a:r>
            <a:endParaRPr lang="en-US" sz="2800" dirty="0"/>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26003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For Additional Resources, Visit www.ncea.aoa.gov</a:t>
            </a:r>
          </a:p>
        </p:txBody>
      </p:sp>
      <p:pic>
        <p:nvPicPr>
          <p:cNvPr id="9" name="Content Placeholder 8" descr="NCEA open circle logo - National Center on Elder Abuse" title="NCEA log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0" y="1905000"/>
            <a:ext cx="2898648" cy="2898648"/>
          </a:xfrm>
        </p:spPr>
      </p:pic>
      <p:sp>
        <p:nvSpPr>
          <p:cNvPr id="7" name="Text Placeholder 6"/>
          <p:cNvSpPr>
            <a:spLocks noGrp="1"/>
          </p:cNvSpPr>
          <p:nvPr>
            <p:ph type="body" sz="half" idx="4294967295"/>
          </p:nvPr>
        </p:nvSpPr>
        <p:spPr>
          <a:xfrm>
            <a:off x="1981200" y="5029200"/>
            <a:ext cx="8153400" cy="1676400"/>
          </a:xfrm>
        </p:spPr>
        <p:txBody>
          <a:bodyPr>
            <a:normAutofit/>
          </a:bodyPr>
          <a:lstStyle/>
          <a:p>
            <a:pPr marL="0" indent="0">
              <a:buNone/>
            </a:pPr>
            <a:r>
              <a:rPr lang="en-US" sz="1600" dirty="0"/>
              <a:t>This slide set was created for the National Clearinghouse on Abuse in Later Life for the National Center on Elder Abuse and is supported in part by a grant (No. 90AB0002/01) from the Administration on Aging, U.S. Department of Health and Human Services (DHHS). Grantees carrying out projects under government sponsorship are encouraged to express freely their findings and conclusions. Therefore, points of view or opinions do not necessarily represent official Administration on Aging or DHHS policy.”</a:t>
            </a:r>
          </a:p>
          <a:p>
            <a:endParaRPr lang="en-US" dirty="0"/>
          </a:p>
        </p:txBody>
      </p:sp>
    </p:spTree>
    <p:extLst>
      <p:ext uri="{BB962C8B-B14F-4D97-AF65-F5344CB8AC3E}">
        <p14:creationId xmlns:p14="http://schemas.microsoft.com/office/powerpoint/2010/main" val="372237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2971806"/>
            <a:ext cx="10071099" cy="2293368"/>
          </a:xfrm>
        </p:spPr>
        <p:txBody>
          <a:bodyPr>
            <a:normAutofit/>
          </a:bodyPr>
          <a:lstStyle/>
          <a:p>
            <a:pPr algn="ctr"/>
            <a:r>
              <a:rPr lang="en-US" sz="4800" b="1" dirty="0" smtClean="0"/>
              <a:t>Q &amp; A</a:t>
            </a:r>
            <a:endParaRPr lang="en-US" sz="4800" b="1" dirty="0"/>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557274926_a7c2569175_b"/>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b="7820"/>
          <a:stretch>
            <a:fillRect/>
          </a:stretch>
        </p:blipFill>
        <p:spPr bwMode="auto">
          <a:xfrm>
            <a:off x="-759" y="0"/>
            <a:ext cx="12192000" cy="711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sz="3600" b="1" dirty="0" smtClean="0">
                <a:solidFill>
                  <a:schemeClr val="bg1"/>
                </a:solidFill>
              </a:rPr>
              <a:t>Your Journey</a:t>
            </a:r>
            <a:endParaRPr lang="en-US" sz="3600" b="1" dirty="0">
              <a:solidFill>
                <a:schemeClr val="bg1"/>
              </a:solidFill>
            </a:endParaRPr>
          </a:p>
        </p:txBody>
      </p:sp>
      <p:sp>
        <p:nvSpPr>
          <p:cNvPr id="3" name="Content Placeholder 2"/>
          <p:cNvSpPr>
            <a:spLocks noGrp="1"/>
          </p:cNvSpPr>
          <p:nvPr>
            <p:ph idx="1"/>
          </p:nvPr>
        </p:nvSpPr>
        <p:spPr>
          <a:xfrm>
            <a:off x="840658" y="2580968"/>
            <a:ext cx="10246442" cy="3591232"/>
          </a:xfrm>
        </p:spPr>
        <p:txBody>
          <a:bodyPr>
            <a:normAutofit/>
          </a:bodyPr>
          <a:lstStyle/>
          <a:p>
            <a:pPr marL="0" indent="0">
              <a:buNone/>
            </a:pPr>
            <a:r>
              <a:rPr lang="en-US" sz="4000" dirty="0" smtClean="0">
                <a:solidFill>
                  <a:schemeClr val="bg1"/>
                </a:solidFill>
              </a:rPr>
              <a:t>What does your dream team look like? </a:t>
            </a:r>
          </a:p>
          <a:p>
            <a:pPr marL="0" indent="0">
              <a:buNone/>
            </a:pPr>
            <a:r>
              <a:rPr lang="en-US" sz="4000" dirty="0" smtClean="0">
                <a:solidFill>
                  <a:schemeClr val="bg1"/>
                </a:solidFill>
              </a:rPr>
              <a:t>Where will you go? </a:t>
            </a:r>
          </a:p>
          <a:p>
            <a:pPr marL="0" indent="0">
              <a:buNone/>
            </a:pPr>
            <a:r>
              <a:rPr lang="en-US" sz="4000" dirty="0" smtClean="0">
                <a:solidFill>
                  <a:schemeClr val="bg1"/>
                </a:solidFill>
              </a:rPr>
              <a:t>Where do you begin?</a:t>
            </a:r>
            <a:endParaRPr lang="en-US" sz="4000" dirty="0">
              <a:solidFill>
                <a:schemeClr val="bg1"/>
              </a:solidFill>
            </a:endParaRPr>
          </a:p>
        </p:txBody>
      </p:sp>
    </p:spTree>
    <p:extLst>
      <p:ext uri="{BB962C8B-B14F-4D97-AF65-F5344CB8AC3E}">
        <p14:creationId xmlns:p14="http://schemas.microsoft.com/office/powerpoint/2010/main" val="175810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Springboard Questions</a:t>
            </a:r>
            <a:endParaRPr lang="en-US" dirty="0"/>
          </a:p>
        </p:txBody>
      </p:sp>
      <p:sp>
        <p:nvSpPr>
          <p:cNvPr id="3" name="Content Placeholder 2"/>
          <p:cNvSpPr>
            <a:spLocks noGrp="1"/>
          </p:cNvSpPr>
          <p:nvPr>
            <p:ph idx="1"/>
          </p:nvPr>
        </p:nvSpPr>
        <p:spPr/>
        <p:txBody>
          <a:bodyPr/>
          <a:lstStyle/>
          <a:p>
            <a:r>
              <a:rPr lang="en-US" dirty="0" smtClean="0"/>
              <a:t>What is your vision for a MDT/Forensic Center?  Formal vs. Informal</a:t>
            </a:r>
          </a:p>
          <a:p>
            <a:r>
              <a:rPr lang="en-US" dirty="0" smtClean="0"/>
              <a:t>Who else is on board?</a:t>
            </a:r>
          </a:p>
          <a:p>
            <a:r>
              <a:rPr lang="en-US" dirty="0" smtClean="0"/>
              <a:t>Who needs to be brought to the table?</a:t>
            </a:r>
          </a:p>
          <a:p>
            <a:r>
              <a:rPr lang="en-US" dirty="0" smtClean="0"/>
              <a:t>What can you contribute to development/sustainability? (i.e. in-kind donations of office space or equipment, time, admin support, etc.)</a:t>
            </a:r>
          </a:p>
          <a:p>
            <a:r>
              <a:rPr lang="en-US" dirty="0" smtClean="0"/>
              <a:t>Is there an agency/organization that can serve as the team coordinator?</a:t>
            </a:r>
          </a:p>
          <a:p>
            <a:r>
              <a:rPr lang="en-US" dirty="0" smtClean="0"/>
              <a:t>Think about work groups to assist with mission statements, MOU development, logistical planning, public announcements, etc. What workgroup could you participate in. (Share your talents and passions with the small group.)</a:t>
            </a:r>
          </a:p>
          <a:p>
            <a:r>
              <a:rPr lang="en-US" dirty="0" smtClean="0"/>
              <a:t>Commit to doing one thing to furthering the cause, even if it is just making a connection.</a:t>
            </a:r>
          </a:p>
        </p:txBody>
      </p:sp>
    </p:spTree>
    <p:extLst>
      <p:ext uri="{BB962C8B-B14F-4D97-AF65-F5344CB8AC3E}">
        <p14:creationId xmlns:p14="http://schemas.microsoft.com/office/powerpoint/2010/main" val="135978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p:txBody>
          <a:bodyPr>
            <a:normAutofit/>
          </a:bodyPr>
          <a:lstStyle/>
          <a:p>
            <a:pPr algn="ctr"/>
            <a:r>
              <a:rPr lang="en-US" altLang="en-US" sz="3200" dirty="0" smtClean="0"/>
              <a:t>          MDTs</a:t>
            </a:r>
          </a:p>
        </p:txBody>
      </p:sp>
      <p:pic>
        <p:nvPicPr>
          <p:cNvPr id="14338" name="Picture 2" descr="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492862" y="1714500"/>
            <a:ext cx="5789815" cy="4343400"/>
          </a:xfrm>
          <a:noFill/>
          <a:ln w="28575">
            <a:solidFill>
              <a:srgbClr val="333333"/>
            </a:solidFill>
            <a:miter lim="800000"/>
            <a:headEnd/>
            <a:tailEnd/>
          </a:ln>
        </p:spPr>
      </p:pic>
      <p:pic>
        <p:nvPicPr>
          <p:cNvPr id="14340" name="Picture 4" descr="Foster North County Times arti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33401"/>
            <a:ext cx="3098800" cy="4525963"/>
          </a:xfrm>
          <a:prstGeom prst="rect">
            <a:avLst/>
          </a:prstGeom>
          <a:noFill/>
          <a:ln w="28575">
            <a:solidFill>
              <a:srgbClr val="333333"/>
            </a:solidFill>
            <a:miter lim="800000"/>
            <a:headEnd/>
            <a:tailEnd/>
          </a:ln>
          <a:extLst>
            <a:ext uri="{909E8E84-426E-40dd-AFC4-6F175D3DCCD1}">
              <a14:hiddenFill xmlns:a14="http://schemas.microsoft.com/office/drawing/2010/main">
                <a:solidFill>
                  <a:srgbClr val="FFFFFF"/>
                </a:solidFill>
              </a14:hiddenFill>
            </a:ext>
          </a:extLst>
        </p:spPr>
      </p:pic>
      <p:sp>
        <p:nvSpPr>
          <p:cNvPr id="14341" name="Rectangle 3"/>
          <p:cNvSpPr txBox="1">
            <a:spLocks noChangeArrowheads="1"/>
          </p:cNvSpPr>
          <p:nvPr/>
        </p:nvSpPr>
        <p:spPr bwMode="auto">
          <a:xfrm>
            <a:off x="2073275" y="59436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n-US" altLang="en-US" sz="3600" dirty="0">
                <a:solidFill>
                  <a:schemeClr val="accent3"/>
                </a:solidFill>
                <a:latin typeface="+mn-lt"/>
              </a:rPr>
              <a:t>Help those who help the vulnerable</a:t>
            </a:r>
          </a:p>
        </p:txBody>
      </p:sp>
    </p:spTree>
    <p:extLst>
      <p:ext uri="{BB962C8B-B14F-4D97-AF65-F5344CB8AC3E}">
        <p14:creationId xmlns:p14="http://schemas.microsoft.com/office/powerpoint/2010/main" val="407631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2971806"/>
            <a:ext cx="10071099" cy="2293368"/>
          </a:xfrm>
        </p:spPr>
        <p:txBody>
          <a:bodyPr>
            <a:normAutofit/>
          </a:bodyPr>
          <a:lstStyle/>
          <a:p>
            <a:pPr algn="ctr"/>
            <a:r>
              <a:rPr lang="en-US" sz="4800" b="1" dirty="0" smtClean="0"/>
              <a:t>Small Group report back</a:t>
            </a:r>
            <a:endParaRPr lang="en-US" sz="4800" b="1" dirty="0"/>
          </a:p>
        </p:txBody>
      </p:sp>
    </p:spTree>
    <p:extLst>
      <p:ext uri="{BB962C8B-B14F-4D97-AF65-F5344CB8AC3E}">
        <p14:creationId xmlns:p14="http://schemas.microsoft.com/office/powerpoint/2010/main" val="26842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MDT Focus Areas</a:t>
            </a:r>
            <a:endParaRPr lang="en-US" dirty="0"/>
          </a:p>
        </p:txBody>
      </p:sp>
      <p:sp>
        <p:nvSpPr>
          <p:cNvPr id="3" name="Content Placeholder 2"/>
          <p:cNvSpPr>
            <a:spLocks noGrp="1"/>
          </p:cNvSpPr>
          <p:nvPr>
            <p:ph idx="1"/>
          </p:nvPr>
        </p:nvSpPr>
        <p:spPr>
          <a:xfrm>
            <a:off x="1981200" y="1600200"/>
            <a:ext cx="8229600" cy="4648200"/>
          </a:xfrm>
        </p:spPr>
        <p:txBody>
          <a:bodyPr>
            <a:normAutofit/>
          </a:bodyPr>
          <a:lstStyle/>
          <a:p>
            <a:r>
              <a:rPr lang="en-US" sz="2800" dirty="0"/>
              <a:t>Case Review</a:t>
            </a:r>
          </a:p>
          <a:p>
            <a:pPr lvl="1"/>
            <a:r>
              <a:rPr lang="en-US" sz="2400" dirty="0"/>
              <a:t>Multidisciplinary teams/Interdisciplinary teams</a:t>
            </a:r>
          </a:p>
          <a:p>
            <a:pPr lvl="1"/>
            <a:r>
              <a:rPr lang="en-US" sz="2400" dirty="0"/>
              <a:t>Financial Specialist Teams (FASTs)</a:t>
            </a:r>
          </a:p>
          <a:p>
            <a:r>
              <a:rPr lang="en-US" sz="2800" dirty="0"/>
              <a:t>Centralizing Services</a:t>
            </a:r>
          </a:p>
          <a:p>
            <a:pPr lvl="1"/>
            <a:r>
              <a:rPr lang="en-US" sz="2400" dirty="0"/>
              <a:t>Elder Abuse Forensic Centers</a:t>
            </a:r>
          </a:p>
          <a:p>
            <a:pPr lvl="1"/>
            <a:r>
              <a:rPr lang="en-US" sz="2400" dirty="0"/>
              <a:t>Family Justice Centers</a:t>
            </a:r>
          </a:p>
          <a:p>
            <a:r>
              <a:rPr lang="en-US" sz="2800" dirty="0"/>
              <a:t>Improving Responses/Systems change</a:t>
            </a:r>
          </a:p>
          <a:p>
            <a:pPr lvl="1"/>
            <a:r>
              <a:rPr lang="en-US" sz="2400" dirty="0"/>
              <a:t>Coordinated Community Response</a:t>
            </a:r>
          </a:p>
          <a:p>
            <a:pPr lvl="1"/>
            <a:r>
              <a:rPr lang="en-US" sz="2400" dirty="0"/>
              <a:t>Elder Fatality Review Teams</a:t>
            </a:r>
          </a:p>
          <a:p>
            <a:pPr lvl="1"/>
            <a:r>
              <a:rPr lang="en-US" sz="2400" dirty="0"/>
              <a:t>Coalitions</a:t>
            </a:r>
          </a:p>
          <a:p>
            <a:pPr marL="457200" lvl="1" indent="0">
              <a:buNone/>
            </a:pPr>
            <a:endParaRPr lang="en-US" dirty="0" smtClean="0"/>
          </a:p>
        </p:txBody>
      </p:sp>
      <p:sp>
        <p:nvSpPr>
          <p:cNvPr id="4" name="TextBox 3"/>
          <p:cNvSpPr txBox="1"/>
          <p:nvPr/>
        </p:nvSpPr>
        <p:spPr>
          <a:xfrm>
            <a:off x="2057400" y="6333292"/>
            <a:ext cx="8001000" cy="677108"/>
          </a:xfrm>
          <a:prstGeom prst="rect">
            <a:avLst/>
          </a:prstGeom>
          <a:noFill/>
        </p:spPr>
        <p:txBody>
          <a:bodyPr wrap="square" rtlCol="0">
            <a:spAutoFit/>
          </a:bodyPr>
          <a:lstStyle/>
          <a:p>
            <a:r>
              <a:rPr lang="en-US" sz="2000" dirty="0">
                <a:solidFill>
                  <a:schemeClr val="accent1"/>
                </a:solidFill>
              </a:rPr>
              <a:t>NOTE: Many EA teams have more than 1 focus area</a:t>
            </a:r>
          </a:p>
          <a:p>
            <a:endParaRPr lang="en-US" dirty="0"/>
          </a:p>
        </p:txBody>
      </p:sp>
    </p:spTree>
    <p:extLst>
      <p:ext uri="{BB962C8B-B14F-4D97-AF65-F5344CB8AC3E}">
        <p14:creationId xmlns:p14="http://schemas.microsoft.com/office/powerpoint/2010/main" val="424461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Ways to Collaborate </a:t>
            </a:r>
            <a:br>
              <a:rPr lang="en-US" dirty="0" smtClean="0"/>
            </a:br>
            <a:endParaRPr lang="en-US" dirty="0"/>
          </a:p>
        </p:txBody>
      </p:sp>
      <p:sp>
        <p:nvSpPr>
          <p:cNvPr id="3" name="Content Placeholder 2"/>
          <p:cNvSpPr>
            <a:spLocks noGrp="1"/>
          </p:cNvSpPr>
          <p:nvPr>
            <p:ph idx="1"/>
          </p:nvPr>
        </p:nvSpPr>
        <p:spPr/>
        <p:txBody>
          <a:bodyPr>
            <a:normAutofit/>
          </a:bodyPr>
          <a:lstStyle/>
          <a:p>
            <a:pPr>
              <a:spcBef>
                <a:spcPts val="1200"/>
              </a:spcBef>
            </a:pPr>
            <a:r>
              <a:rPr lang="en-US" sz="2800" dirty="0"/>
              <a:t>Informal </a:t>
            </a:r>
          </a:p>
          <a:p>
            <a:pPr>
              <a:spcBef>
                <a:spcPts val="1200"/>
              </a:spcBef>
            </a:pPr>
            <a:r>
              <a:rPr lang="en-US" sz="2800" dirty="0"/>
              <a:t>Formal</a:t>
            </a:r>
          </a:p>
          <a:p>
            <a:pPr lvl="1">
              <a:spcBef>
                <a:spcPts val="1200"/>
              </a:spcBef>
            </a:pPr>
            <a:r>
              <a:rPr lang="en-US" sz="2400" dirty="0"/>
              <a:t>Structure and Membership</a:t>
            </a:r>
          </a:p>
          <a:p>
            <a:pPr lvl="1">
              <a:spcBef>
                <a:spcPts val="1200"/>
              </a:spcBef>
            </a:pPr>
            <a:r>
              <a:rPr lang="en-US" sz="2400" dirty="0"/>
              <a:t>Leadership</a:t>
            </a:r>
          </a:p>
          <a:p>
            <a:pPr lvl="1">
              <a:spcBef>
                <a:spcPts val="1200"/>
              </a:spcBef>
            </a:pPr>
            <a:r>
              <a:rPr lang="en-US" sz="2400" dirty="0"/>
              <a:t>Mission statement and bylaws</a:t>
            </a:r>
          </a:p>
          <a:p>
            <a:pPr lvl="1">
              <a:spcBef>
                <a:spcPts val="1200"/>
              </a:spcBef>
            </a:pPr>
            <a:r>
              <a:rPr lang="en-US" sz="2400" dirty="0"/>
              <a:t>Rules or formalized procedures</a:t>
            </a:r>
          </a:p>
          <a:p>
            <a:pPr lvl="1">
              <a:spcBef>
                <a:spcPts val="1200"/>
              </a:spcBef>
            </a:pPr>
            <a:r>
              <a:rPr lang="en-US" sz="2400" dirty="0"/>
              <a:t>MOUs</a:t>
            </a:r>
          </a:p>
          <a:p>
            <a:pPr lvl="1"/>
            <a:endParaRPr lang="en-US" dirty="0" smtClean="0"/>
          </a:p>
          <a:p>
            <a:pPr lvl="1"/>
            <a:endParaRPr lang="en-US" dirty="0" smtClean="0"/>
          </a:p>
          <a:p>
            <a:endParaRPr lang="en-US" sz="3600" dirty="0"/>
          </a:p>
          <a:p>
            <a:endParaRPr lang="en-US" sz="3600" dirty="0"/>
          </a:p>
        </p:txBody>
      </p:sp>
    </p:spTree>
    <p:extLst>
      <p:ext uri="{BB962C8B-B14F-4D97-AF65-F5344CB8AC3E}">
        <p14:creationId xmlns:p14="http://schemas.microsoft.com/office/powerpoint/2010/main" val="23328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MDT Models from San Francisco</a:t>
            </a:r>
            <a:endParaRPr lang="en-US" dirty="0"/>
          </a:p>
        </p:txBody>
      </p:sp>
      <p:sp>
        <p:nvSpPr>
          <p:cNvPr id="3" name="Content Placeholder 2"/>
          <p:cNvSpPr>
            <a:spLocks noGrp="1"/>
          </p:cNvSpPr>
          <p:nvPr>
            <p:ph idx="1"/>
          </p:nvPr>
        </p:nvSpPr>
        <p:spPr/>
        <p:txBody>
          <a:bodyPr>
            <a:normAutofit/>
          </a:bodyPr>
          <a:lstStyle/>
          <a:p>
            <a:r>
              <a:rPr lang="en-US" sz="2800" dirty="0"/>
              <a:t>SF MDT </a:t>
            </a:r>
            <a:endParaRPr lang="en-US" sz="2800" dirty="0" smtClean="0"/>
          </a:p>
          <a:p>
            <a:pPr lvl="1"/>
            <a:r>
              <a:rPr lang="en-US" sz="2000" dirty="0" smtClean="0"/>
              <a:t>Community </a:t>
            </a:r>
            <a:r>
              <a:rPr lang="en-US" sz="2000" dirty="0"/>
              <a:t>Service Providers, Names </a:t>
            </a:r>
            <a:r>
              <a:rPr lang="en-US" sz="2000" dirty="0" smtClean="0"/>
              <a:t>redacted, formed in 1981</a:t>
            </a:r>
            <a:endParaRPr lang="en-US" sz="2000" dirty="0"/>
          </a:p>
          <a:p>
            <a:r>
              <a:rPr lang="en-US" sz="2800" dirty="0" smtClean="0"/>
              <a:t>Elder </a:t>
            </a:r>
            <a:r>
              <a:rPr lang="en-US" sz="2800" dirty="0"/>
              <a:t>Death </a:t>
            </a:r>
            <a:r>
              <a:rPr lang="en-US" sz="2800" dirty="0" smtClean="0"/>
              <a:t>Reviews</a:t>
            </a:r>
          </a:p>
          <a:p>
            <a:pPr lvl="1"/>
            <a:r>
              <a:rPr lang="en-US" sz="2000" dirty="0" smtClean="0"/>
              <a:t>Post adjudication, use names, open to community service providers, early 2000’s</a:t>
            </a:r>
          </a:p>
          <a:p>
            <a:r>
              <a:rPr lang="en-US" sz="2800" dirty="0"/>
              <a:t>Forensic Center </a:t>
            </a:r>
          </a:p>
          <a:p>
            <a:pPr lvl="1"/>
            <a:r>
              <a:rPr lang="en-US" sz="2000" dirty="0" smtClean="0"/>
              <a:t>City </a:t>
            </a:r>
            <a:r>
              <a:rPr lang="en-US" sz="2000" dirty="0"/>
              <a:t>Agencies, use names, formed in </a:t>
            </a:r>
            <a:r>
              <a:rPr lang="en-US" sz="2000" dirty="0" smtClean="0"/>
              <a:t>2007</a:t>
            </a:r>
            <a:endParaRPr lang="en-US" sz="2000" dirty="0"/>
          </a:p>
        </p:txBody>
      </p:sp>
    </p:spTree>
    <p:extLst>
      <p:ext uri="{BB962C8B-B14F-4D97-AF65-F5344CB8AC3E}">
        <p14:creationId xmlns:p14="http://schemas.microsoft.com/office/powerpoint/2010/main" val="283025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Forensic Center Models</a:t>
            </a:r>
            <a:endParaRPr lang="en-US" dirty="0"/>
          </a:p>
        </p:txBody>
      </p:sp>
      <p:sp>
        <p:nvSpPr>
          <p:cNvPr id="3" name="Content Placeholder 2"/>
          <p:cNvSpPr>
            <a:spLocks noGrp="1"/>
          </p:cNvSpPr>
          <p:nvPr>
            <p:ph idx="1"/>
          </p:nvPr>
        </p:nvSpPr>
        <p:spPr/>
        <p:txBody>
          <a:bodyPr>
            <a:normAutofit/>
          </a:bodyPr>
          <a:lstStyle/>
          <a:p>
            <a:pPr>
              <a:lnSpc>
                <a:spcPct val="100000"/>
              </a:lnSpc>
            </a:pPr>
            <a:r>
              <a:rPr lang="en-US" sz="2400" dirty="0"/>
              <a:t>Four Forensic Centers in California</a:t>
            </a:r>
          </a:p>
          <a:p>
            <a:pPr lvl="1">
              <a:lnSpc>
                <a:spcPct val="100000"/>
              </a:lnSpc>
            </a:pPr>
            <a:r>
              <a:rPr lang="en-US" sz="2000" dirty="0"/>
              <a:t>San Francisco </a:t>
            </a:r>
            <a:r>
              <a:rPr lang="en-US" sz="2000" b="1" dirty="0" smtClean="0">
                <a:hlinkClick r:id="rId2"/>
              </a:rPr>
              <a:t>www.sfeafc.org</a:t>
            </a:r>
            <a:endParaRPr lang="en-US" sz="2000" b="1" dirty="0" smtClean="0"/>
          </a:p>
          <a:p>
            <a:pPr lvl="1">
              <a:lnSpc>
                <a:spcPct val="100000"/>
              </a:lnSpc>
            </a:pPr>
            <a:r>
              <a:rPr lang="en-US" sz="2000" dirty="0" smtClean="0"/>
              <a:t>Orange </a:t>
            </a:r>
            <a:r>
              <a:rPr lang="en-US" sz="2000" dirty="0"/>
              <a:t>County  </a:t>
            </a:r>
            <a:r>
              <a:rPr lang="en-US" sz="2000" b="1" dirty="0" smtClean="0">
                <a:hlinkClick r:id="rId3"/>
              </a:rPr>
              <a:t>www.elderabuseforensiccenter.com</a:t>
            </a:r>
            <a:endParaRPr lang="en-US" sz="2000" b="1" dirty="0" smtClean="0"/>
          </a:p>
          <a:p>
            <a:pPr lvl="1">
              <a:lnSpc>
                <a:spcPct val="100000"/>
              </a:lnSpc>
            </a:pPr>
            <a:r>
              <a:rPr lang="en-US" sz="2000" dirty="0" smtClean="0"/>
              <a:t>LA </a:t>
            </a:r>
            <a:r>
              <a:rPr lang="en-US" sz="2000" b="1" dirty="0" smtClean="0">
                <a:hlinkClick r:id="rId4"/>
              </a:rPr>
              <a:t>www.lacelderabuse.org</a:t>
            </a:r>
            <a:endParaRPr lang="en-US" sz="2000" b="1" dirty="0" smtClean="0"/>
          </a:p>
          <a:p>
            <a:pPr lvl="1">
              <a:lnSpc>
                <a:spcPct val="100000"/>
              </a:lnSpc>
            </a:pPr>
            <a:r>
              <a:rPr lang="en-US" sz="2000" dirty="0" smtClean="0"/>
              <a:t>San </a:t>
            </a:r>
            <a:r>
              <a:rPr lang="en-US" sz="2000" dirty="0"/>
              <a:t>Diego </a:t>
            </a:r>
            <a:r>
              <a:rPr lang="en-US" sz="2000" b="1" dirty="0" smtClean="0">
                <a:hlinkClick r:id="rId5"/>
              </a:rPr>
              <a:t>http</a:t>
            </a:r>
            <a:r>
              <a:rPr lang="en-US" sz="2000" b="1" dirty="0">
                <a:hlinkClick r:id="rId5"/>
              </a:rPr>
              <a:t>://</a:t>
            </a:r>
            <a:r>
              <a:rPr lang="en-US" sz="2000" b="1" dirty="0" smtClean="0">
                <a:hlinkClick r:id="rId5"/>
              </a:rPr>
              <a:t>www.sandiego.gov/sandiegofamilyjusticecenter/services</a:t>
            </a:r>
            <a:endParaRPr lang="en-US" sz="2000" b="1" dirty="0" smtClean="0"/>
          </a:p>
          <a:p>
            <a:pPr>
              <a:lnSpc>
                <a:spcPct val="100000"/>
              </a:lnSpc>
            </a:pPr>
            <a:r>
              <a:rPr lang="en-US" sz="2400" dirty="0" smtClean="0"/>
              <a:t>Three </a:t>
            </a:r>
            <a:r>
              <a:rPr lang="en-US" sz="2400" dirty="0"/>
              <a:t>similar models in US outside of CA</a:t>
            </a:r>
          </a:p>
          <a:p>
            <a:pPr lvl="1">
              <a:lnSpc>
                <a:spcPct val="100000"/>
              </a:lnSpc>
            </a:pPr>
            <a:r>
              <a:rPr lang="en-US" sz="2000" dirty="0"/>
              <a:t>Texas </a:t>
            </a:r>
            <a:r>
              <a:rPr lang="en-US" sz="2000" b="1" dirty="0" smtClean="0">
                <a:hlinkClick r:id="rId6"/>
              </a:rPr>
              <a:t>www.uth.tmc.edu/schools/med/imed/divisions/geriatrics/team-institute.html</a:t>
            </a:r>
            <a:endParaRPr lang="en-US" sz="2000" b="1" dirty="0" smtClean="0"/>
          </a:p>
          <a:p>
            <a:pPr lvl="1">
              <a:lnSpc>
                <a:spcPct val="100000"/>
              </a:lnSpc>
            </a:pPr>
            <a:r>
              <a:rPr lang="en-US" sz="2000" dirty="0" smtClean="0"/>
              <a:t>New </a:t>
            </a:r>
            <a:r>
              <a:rPr lang="en-US" sz="2000" dirty="0"/>
              <a:t>York </a:t>
            </a:r>
            <a:r>
              <a:rPr lang="en-US" sz="2000" b="1" dirty="0">
                <a:hlinkClick r:id="rId7"/>
              </a:rPr>
              <a:t>http://</a:t>
            </a:r>
            <a:r>
              <a:rPr lang="en-US" sz="2000" b="1" dirty="0" smtClean="0">
                <a:hlinkClick r:id="rId7"/>
              </a:rPr>
              <a:t>nyceac.com</a:t>
            </a:r>
            <a:endParaRPr lang="en-US" sz="2000" b="1" dirty="0"/>
          </a:p>
          <a:p>
            <a:pPr lvl="1">
              <a:lnSpc>
                <a:spcPct val="100000"/>
              </a:lnSpc>
            </a:pPr>
            <a:r>
              <a:rPr lang="en-US" sz="2000" dirty="0" smtClean="0"/>
              <a:t>Hawaii </a:t>
            </a:r>
            <a:r>
              <a:rPr lang="en-US" sz="2000" b="1" dirty="0">
                <a:hlinkClick r:id="rId8"/>
              </a:rPr>
              <a:t>http://</a:t>
            </a:r>
            <a:r>
              <a:rPr lang="en-US" sz="2000" b="1" dirty="0" smtClean="0">
                <a:hlinkClick r:id="rId8"/>
              </a:rPr>
              <a:t>www.elderjusticehonolulu.com</a:t>
            </a:r>
            <a:endParaRPr lang="en-US" sz="2000" b="1" dirty="0"/>
          </a:p>
          <a:p>
            <a:pPr lvl="1"/>
            <a:endParaRPr lang="en-US" dirty="0"/>
          </a:p>
        </p:txBody>
      </p:sp>
    </p:spTree>
    <p:extLst>
      <p:ext uri="{BB962C8B-B14F-4D97-AF65-F5344CB8AC3E}">
        <p14:creationId xmlns:p14="http://schemas.microsoft.com/office/powerpoint/2010/main" val="315721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SF Forensic Center Model</a:t>
            </a:r>
          </a:p>
        </p:txBody>
      </p:sp>
      <p:sp>
        <p:nvSpPr>
          <p:cNvPr id="3" name="Content Placeholder 2"/>
          <p:cNvSpPr>
            <a:spLocks noGrp="1"/>
          </p:cNvSpPr>
          <p:nvPr>
            <p:ph idx="1"/>
          </p:nvPr>
        </p:nvSpPr>
        <p:spPr/>
        <p:txBody>
          <a:bodyPr>
            <a:normAutofit fontScale="92500" lnSpcReduction="20000"/>
          </a:bodyPr>
          <a:lstStyle/>
          <a:p>
            <a:r>
              <a:rPr lang="en-US" sz="2200" dirty="0"/>
              <a:t>T</a:t>
            </a:r>
            <a:r>
              <a:rPr lang="en-US" sz="2200" dirty="0" smtClean="0"/>
              <a:t>rue </a:t>
            </a:r>
            <a:r>
              <a:rPr lang="en-US" sz="2200" dirty="0"/>
              <a:t>public/private partnership</a:t>
            </a:r>
          </a:p>
          <a:p>
            <a:pPr lvl="1"/>
            <a:r>
              <a:rPr lang="en-US" sz="1900" dirty="0" smtClean="0"/>
              <a:t>The Non-Profit Institute on Aging (IOA) </a:t>
            </a:r>
            <a:r>
              <a:rPr lang="en-US" sz="1900" dirty="0"/>
              <a:t>&amp; </a:t>
            </a:r>
            <a:r>
              <a:rPr lang="en-US" sz="1900" dirty="0" smtClean="0"/>
              <a:t>City </a:t>
            </a:r>
            <a:r>
              <a:rPr lang="en-US" sz="1900" dirty="0"/>
              <a:t>and County of San Francisco</a:t>
            </a:r>
          </a:p>
          <a:p>
            <a:r>
              <a:rPr lang="en-US" sz="2200" dirty="0"/>
              <a:t>P</a:t>
            </a:r>
            <a:r>
              <a:rPr lang="en-US" sz="2200" dirty="0" smtClean="0"/>
              <a:t>artners </a:t>
            </a:r>
            <a:r>
              <a:rPr lang="en-US" sz="2200" dirty="0"/>
              <a:t>are representatives from the following agencies:</a:t>
            </a:r>
          </a:p>
          <a:p>
            <a:pPr lvl="1"/>
            <a:r>
              <a:rPr lang="en-US" sz="1900" dirty="0"/>
              <a:t>DAAS</a:t>
            </a:r>
          </a:p>
          <a:p>
            <a:pPr lvl="1"/>
            <a:r>
              <a:rPr lang="en-US" sz="1900" dirty="0"/>
              <a:t>APS</a:t>
            </a:r>
          </a:p>
          <a:p>
            <a:pPr lvl="1"/>
            <a:r>
              <a:rPr lang="en-US" sz="1900" dirty="0"/>
              <a:t>Public Guardian (PG)</a:t>
            </a:r>
          </a:p>
          <a:p>
            <a:pPr lvl="1"/>
            <a:r>
              <a:rPr lang="en-US" sz="1900" dirty="0"/>
              <a:t>SFPD</a:t>
            </a:r>
          </a:p>
          <a:p>
            <a:pPr lvl="1"/>
            <a:r>
              <a:rPr lang="en-US" sz="1900" dirty="0"/>
              <a:t>District Attorney</a:t>
            </a:r>
          </a:p>
          <a:p>
            <a:pPr lvl="1"/>
            <a:r>
              <a:rPr lang="en-US" sz="1900" dirty="0"/>
              <a:t>City Attorney</a:t>
            </a:r>
          </a:p>
          <a:p>
            <a:pPr lvl="1"/>
            <a:r>
              <a:rPr lang="en-US" sz="1900" dirty="0"/>
              <a:t>Ombudsman</a:t>
            </a:r>
          </a:p>
          <a:p>
            <a:r>
              <a:rPr lang="en-US" sz="2200" dirty="0"/>
              <a:t>IOA – Coordinates FC</a:t>
            </a:r>
          </a:p>
          <a:p>
            <a:r>
              <a:rPr lang="en-US" sz="2200" dirty="0"/>
              <a:t>IOA contracts to provide</a:t>
            </a:r>
          </a:p>
          <a:p>
            <a:pPr lvl="1"/>
            <a:r>
              <a:rPr lang="en-US" sz="1900" dirty="0"/>
              <a:t>Geriatrician </a:t>
            </a:r>
          </a:p>
          <a:p>
            <a:pPr lvl="1"/>
            <a:r>
              <a:rPr lang="en-US" sz="1900" dirty="0"/>
              <a:t>Psychologist</a:t>
            </a:r>
          </a:p>
          <a:p>
            <a:endParaRPr lang="en-US" dirty="0"/>
          </a:p>
        </p:txBody>
      </p:sp>
      <p:pic>
        <p:nvPicPr>
          <p:cNvPr id="4" name="Picture 7" descr="eafc"/>
          <p:cNvPicPr>
            <a:picLocks noChangeAspect="1" noChangeArrowheads="1"/>
          </p:cNvPicPr>
          <p:nvPr/>
        </p:nvPicPr>
        <p:blipFill>
          <a:blip r:embed="rId2" cstate="print">
            <a:lum contrast="30000"/>
            <a:extLst>
              <a:ext uri="{28A0092B-C50C-407E-A947-70E740481C1C}">
                <a14:useLocalDpi xmlns:a14="http://schemas.microsoft.com/office/drawing/2010/main" val="0"/>
              </a:ext>
            </a:extLst>
          </a:blip>
          <a:srcRect l="6360" t="9216" r="7919"/>
          <a:stretch>
            <a:fillRect/>
          </a:stretch>
        </p:blipFill>
        <p:spPr bwMode="auto">
          <a:xfrm>
            <a:off x="8991600" y="84094"/>
            <a:ext cx="2057400" cy="1127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folHlink"/>
                </a:solidFill>
                <a:miter lim="800000"/>
                <a:headEnd/>
                <a:tailEnd/>
              </a14:hiddenLine>
            </a:ext>
          </a:extLst>
        </p:spPr>
      </p:pic>
      <p:pic>
        <p:nvPicPr>
          <p:cNvPr id="5" name="Picture 9" descr="buildingblocks"/>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8025500" y="2882900"/>
            <a:ext cx="306008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bg2"/>
                </a:solidFill>
                <a:miter lim="800000"/>
                <a:headEnd/>
                <a:tailEnd/>
              </a14:hiddenLine>
            </a:ext>
          </a:extLst>
        </p:spPr>
      </p:pic>
    </p:spTree>
    <p:extLst>
      <p:ext uri="{BB962C8B-B14F-4D97-AF65-F5344CB8AC3E}">
        <p14:creationId xmlns:p14="http://schemas.microsoft.com/office/powerpoint/2010/main" val="177886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SFEAFC - Mission</a:t>
            </a:r>
            <a:endParaRPr lang="en-US" dirty="0"/>
          </a:p>
        </p:txBody>
      </p:sp>
      <p:sp>
        <p:nvSpPr>
          <p:cNvPr id="3" name="Content Placeholder 2"/>
          <p:cNvSpPr>
            <a:spLocks noGrp="1"/>
          </p:cNvSpPr>
          <p:nvPr>
            <p:ph idx="1"/>
          </p:nvPr>
        </p:nvSpPr>
        <p:spPr/>
        <p:txBody>
          <a:bodyPr/>
          <a:lstStyle/>
          <a:p>
            <a:r>
              <a:rPr lang="en-US" sz="2400" dirty="0"/>
              <a:t>The San Francisco Elder Abuse Forensic Center will prevent and combat the abuse, neglect and exploitation of elders and dependent adults in San Francisco.  This will be accomplished with the following strategies:</a:t>
            </a:r>
          </a:p>
          <a:p>
            <a:pPr lvl="1"/>
            <a:r>
              <a:rPr lang="en-US" sz="1800" dirty="0"/>
              <a:t>Improve communication and coordination among the legal, medical, social services professionals who investigate and intervene in cases of elder and dependent adult abuse.</a:t>
            </a:r>
          </a:p>
          <a:p>
            <a:pPr lvl="1"/>
            <a:r>
              <a:rPr lang="en-US" sz="1800" dirty="0"/>
              <a:t>Increase access to potential remedies and justice for those who have been victimized.</a:t>
            </a:r>
          </a:p>
          <a:p>
            <a:pPr lvl="1"/>
            <a:r>
              <a:rPr lang="en-US" sz="1800" dirty="0"/>
              <a:t>Educate policy makers, professionals, caregivers, older adults and their families about preventing, reporting, and stopping elder and dependent adult abuse</a:t>
            </a:r>
            <a:r>
              <a:rPr lang="en-US" sz="1800" dirty="0" smtClean="0"/>
              <a:t>.</a:t>
            </a:r>
            <a:endParaRPr lang="en-US" sz="1800" dirty="0"/>
          </a:p>
        </p:txBody>
      </p:sp>
      <p:pic>
        <p:nvPicPr>
          <p:cNvPr id="4" name="Picture 7" descr="eafc"/>
          <p:cNvPicPr>
            <a:picLocks noChangeAspect="1" noChangeArrowheads="1"/>
          </p:cNvPicPr>
          <p:nvPr/>
        </p:nvPicPr>
        <p:blipFill>
          <a:blip r:embed="rId2" cstate="print">
            <a:lum contrast="30000"/>
            <a:extLst>
              <a:ext uri="{28A0092B-C50C-407E-A947-70E740481C1C}">
                <a14:useLocalDpi xmlns:a14="http://schemas.microsoft.com/office/drawing/2010/main" val="0"/>
              </a:ext>
            </a:extLst>
          </a:blip>
          <a:srcRect l="6360" t="9216" r="7919"/>
          <a:stretch>
            <a:fillRect/>
          </a:stretch>
        </p:blipFill>
        <p:spPr bwMode="auto">
          <a:xfrm>
            <a:off x="8991600" y="84094"/>
            <a:ext cx="2057400" cy="1127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folHlink"/>
                </a:solidFill>
                <a:miter lim="800000"/>
                <a:headEnd/>
                <a:tailEnd/>
              </a14:hiddenLine>
            </a:ext>
          </a:extLst>
        </p:spPr>
      </p:pic>
    </p:spTree>
    <p:extLst>
      <p:ext uri="{BB962C8B-B14F-4D97-AF65-F5344CB8AC3E}">
        <p14:creationId xmlns:p14="http://schemas.microsoft.com/office/powerpoint/2010/main" val="263755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956</TotalTime>
  <Words>1984</Words>
  <Application>Microsoft Macintosh PowerPoint</Application>
  <PresentationFormat>Custom</PresentationFormat>
  <Paragraphs>223</Paragraphs>
  <Slides>30</Slides>
  <Notes>11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Academic Literature 16x9</vt:lpstr>
      <vt:lpstr>Multidisciplinary Teams</vt:lpstr>
      <vt:lpstr>Agenda</vt:lpstr>
      <vt:lpstr>          MDTs</vt:lpstr>
      <vt:lpstr>MDT Focus Areas</vt:lpstr>
      <vt:lpstr>Ways to Collaborate  </vt:lpstr>
      <vt:lpstr>MDT Models from San Francisco</vt:lpstr>
      <vt:lpstr>Forensic Center Models</vt:lpstr>
      <vt:lpstr>SF Forensic Center Model</vt:lpstr>
      <vt:lpstr>SFEAFC - Mission</vt:lpstr>
      <vt:lpstr>Services</vt:lpstr>
      <vt:lpstr>Services Continued</vt:lpstr>
      <vt:lpstr>Forensic Review Meetings</vt:lpstr>
      <vt:lpstr>Forensic Center Collaborative Interventions</vt:lpstr>
      <vt:lpstr>Case Study – Ms. A</vt:lpstr>
      <vt:lpstr>Case Study – Ms. A.          FC Intervention</vt:lpstr>
      <vt:lpstr>Benefits of Collaboration through the Forensic Center</vt:lpstr>
      <vt:lpstr>Benefits of Collaboration through the Forensic Center</vt:lpstr>
      <vt:lpstr>Challenges</vt:lpstr>
      <vt:lpstr>Challenges</vt:lpstr>
      <vt:lpstr>Case Study – Ms. Z.</vt:lpstr>
      <vt:lpstr>Case Study – Mr. W.</vt:lpstr>
      <vt:lpstr>Education and Outreach Example</vt:lpstr>
      <vt:lpstr>Education and Outreach Example</vt:lpstr>
      <vt:lpstr>Resources</vt:lpstr>
      <vt:lpstr>Links to Resources on Collaboration</vt:lpstr>
      <vt:lpstr>For Additional Resources, Visit www.ncea.aoa.gov</vt:lpstr>
      <vt:lpstr>Q &amp; A</vt:lpstr>
      <vt:lpstr>Your Journey</vt:lpstr>
      <vt:lpstr>Small Group Springboard Questions</vt:lpstr>
      <vt:lpstr>Small Group report back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Talitha Guinn</dc:creator>
  <cp:lastModifiedBy>Diane Kawasaki</cp:lastModifiedBy>
  <cp:revision>46</cp:revision>
  <dcterms:created xsi:type="dcterms:W3CDTF">2014-04-17T22:28:38Z</dcterms:created>
  <dcterms:modified xsi:type="dcterms:W3CDTF">2014-08-01T21:16:19Z</dcterms:modified>
</cp:coreProperties>
</file>